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63"/>
  </p:notesMasterIdLst>
  <p:handoutMasterIdLst>
    <p:handoutMasterId r:id="rId64"/>
  </p:handoutMasterIdLst>
  <p:sldIdLst>
    <p:sldId id="256" r:id="rId2"/>
    <p:sldId id="297" r:id="rId3"/>
    <p:sldId id="259" r:id="rId4"/>
    <p:sldId id="298" r:id="rId5"/>
    <p:sldId id="305" r:id="rId6"/>
    <p:sldId id="300" r:id="rId7"/>
    <p:sldId id="306" r:id="rId8"/>
    <p:sldId id="260" r:id="rId9"/>
    <p:sldId id="261" r:id="rId10"/>
    <p:sldId id="319" r:id="rId11"/>
    <p:sldId id="307" r:id="rId12"/>
    <p:sldId id="264" r:id="rId13"/>
    <p:sldId id="262" r:id="rId14"/>
    <p:sldId id="263" r:id="rId15"/>
    <p:sldId id="265" r:id="rId16"/>
    <p:sldId id="266" r:id="rId17"/>
    <p:sldId id="267" r:id="rId18"/>
    <p:sldId id="308" r:id="rId19"/>
    <p:sldId id="268" r:id="rId20"/>
    <p:sldId id="301" r:id="rId21"/>
    <p:sldId id="302" r:id="rId22"/>
    <p:sldId id="303" r:id="rId23"/>
    <p:sldId id="304" r:id="rId24"/>
    <p:sldId id="309" r:id="rId25"/>
    <p:sldId id="269" r:id="rId26"/>
    <p:sldId id="320" r:id="rId27"/>
    <p:sldId id="310" r:id="rId28"/>
    <p:sldId id="270" r:id="rId29"/>
    <p:sldId id="271" r:id="rId30"/>
    <p:sldId id="272" r:id="rId31"/>
    <p:sldId id="273" r:id="rId32"/>
    <p:sldId id="311" r:id="rId33"/>
    <p:sldId id="274" r:id="rId34"/>
    <p:sldId id="275" r:id="rId35"/>
    <p:sldId id="276" r:id="rId36"/>
    <p:sldId id="277" r:id="rId37"/>
    <p:sldId id="278" r:id="rId38"/>
    <p:sldId id="279" r:id="rId39"/>
    <p:sldId id="312" r:id="rId40"/>
    <p:sldId id="296" r:id="rId41"/>
    <p:sldId id="313" r:id="rId42"/>
    <p:sldId id="280" r:id="rId43"/>
    <p:sldId id="281" r:id="rId44"/>
    <p:sldId id="282" r:id="rId45"/>
    <p:sldId id="283" r:id="rId46"/>
    <p:sldId id="284" r:id="rId47"/>
    <p:sldId id="314" r:id="rId48"/>
    <p:sldId id="285" r:id="rId49"/>
    <p:sldId id="286" r:id="rId50"/>
    <p:sldId id="287" r:id="rId51"/>
    <p:sldId id="288" r:id="rId52"/>
    <p:sldId id="289" r:id="rId53"/>
    <p:sldId id="315" r:id="rId54"/>
    <p:sldId id="290" r:id="rId55"/>
    <p:sldId id="291" r:id="rId56"/>
    <p:sldId id="292" r:id="rId57"/>
    <p:sldId id="293" r:id="rId58"/>
    <p:sldId id="316" r:id="rId59"/>
    <p:sldId id="294" r:id="rId60"/>
    <p:sldId id="295" r:id="rId61"/>
    <p:sldId id="25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0" d="100"/>
          <a:sy n="90" d="100"/>
        </p:scale>
        <p:origin x="-160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F4A492-786A-7E41-A831-37DCB9317FDC}" type="datetimeFigureOut">
              <a:rPr lang="en-US" smtClean="0"/>
              <a:t>10/24/13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FD1551-B62F-DB49-89F3-AB622194636C}" type="slidenum">
              <a:rPr lang="en-US" smtClean="0"/>
              <a:t>‹#›</a:t>
            </a:fld>
            <a:endParaRPr lang="en-US"/>
          </a:p>
        </p:txBody>
      </p:sp>
    </p:spTree>
    <p:extLst>
      <p:ext uri="{BB962C8B-B14F-4D97-AF65-F5344CB8AC3E}">
        <p14:creationId xmlns:p14="http://schemas.microsoft.com/office/powerpoint/2010/main" val="526193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9FCA0-6515-A242-A30C-F65BEA565D91}" type="datetimeFigureOut">
              <a:rPr lang="en-US" smtClean="0"/>
              <a:t>10/24/13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84ECD-0AD8-084E-B2A7-167CE69F6D02}" type="slidenum">
              <a:rPr lang="en-US" smtClean="0"/>
              <a:t>‹#›</a:t>
            </a:fld>
            <a:endParaRPr lang="en-US"/>
          </a:p>
        </p:txBody>
      </p:sp>
    </p:spTree>
    <p:extLst>
      <p:ext uri="{BB962C8B-B14F-4D97-AF65-F5344CB8AC3E}">
        <p14:creationId xmlns:p14="http://schemas.microsoft.com/office/powerpoint/2010/main" val="8506789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b="1">
                <a:solidFill>
                  <a:schemeClr val="tx1"/>
                </a:solidFill>
                <a:latin typeface="Times" pitchFamily="1" charset="0"/>
                <a:ea typeface="Osaka" pitchFamily="1" charset="-128"/>
              </a:defRPr>
            </a:lvl1pPr>
            <a:lvl2pPr marL="742950" indent="-285750">
              <a:defRPr sz="2400" b="1">
                <a:solidFill>
                  <a:schemeClr val="tx1"/>
                </a:solidFill>
                <a:latin typeface="Times" pitchFamily="1" charset="0"/>
                <a:ea typeface="Osaka" pitchFamily="1" charset="-128"/>
              </a:defRPr>
            </a:lvl2pPr>
            <a:lvl3pPr marL="1143000" indent="-228600">
              <a:defRPr sz="2400" b="1">
                <a:solidFill>
                  <a:schemeClr val="tx1"/>
                </a:solidFill>
                <a:latin typeface="Times" pitchFamily="1" charset="0"/>
                <a:ea typeface="Osaka" pitchFamily="1" charset="-128"/>
              </a:defRPr>
            </a:lvl3pPr>
            <a:lvl4pPr marL="1600200" indent="-228600">
              <a:defRPr sz="2400" b="1">
                <a:solidFill>
                  <a:schemeClr val="tx1"/>
                </a:solidFill>
                <a:latin typeface="Times" pitchFamily="1" charset="0"/>
                <a:ea typeface="Osaka" pitchFamily="1" charset="-128"/>
              </a:defRPr>
            </a:lvl4pPr>
            <a:lvl5pPr marL="2057400" indent="-228600">
              <a:defRPr sz="2400" b="1">
                <a:solidFill>
                  <a:schemeClr val="tx1"/>
                </a:solidFill>
                <a:latin typeface="Times" pitchFamily="1" charset="0"/>
                <a:ea typeface="Osaka" pitchFamily="1" charset="-128"/>
              </a:defRPr>
            </a:lvl5pPr>
            <a:lvl6pPr marL="2514600" indent="-228600" eaLnBrk="0" fontAlgn="base" hangingPunct="0">
              <a:spcBef>
                <a:spcPct val="0"/>
              </a:spcBef>
              <a:spcAft>
                <a:spcPct val="0"/>
              </a:spcAft>
              <a:defRPr sz="2400" b="1">
                <a:solidFill>
                  <a:schemeClr val="tx1"/>
                </a:solidFill>
                <a:latin typeface="Times" pitchFamily="1" charset="0"/>
                <a:ea typeface="Osaka" pitchFamily="1" charset="-128"/>
              </a:defRPr>
            </a:lvl6pPr>
            <a:lvl7pPr marL="2971800" indent="-228600" eaLnBrk="0" fontAlgn="base" hangingPunct="0">
              <a:spcBef>
                <a:spcPct val="0"/>
              </a:spcBef>
              <a:spcAft>
                <a:spcPct val="0"/>
              </a:spcAft>
              <a:defRPr sz="2400" b="1">
                <a:solidFill>
                  <a:schemeClr val="tx1"/>
                </a:solidFill>
                <a:latin typeface="Times" pitchFamily="1" charset="0"/>
                <a:ea typeface="Osaka" pitchFamily="1" charset="-128"/>
              </a:defRPr>
            </a:lvl7pPr>
            <a:lvl8pPr marL="3429000" indent="-228600" eaLnBrk="0" fontAlgn="base" hangingPunct="0">
              <a:spcBef>
                <a:spcPct val="0"/>
              </a:spcBef>
              <a:spcAft>
                <a:spcPct val="0"/>
              </a:spcAft>
              <a:defRPr sz="2400" b="1">
                <a:solidFill>
                  <a:schemeClr val="tx1"/>
                </a:solidFill>
                <a:latin typeface="Times" pitchFamily="1" charset="0"/>
                <a:ea typeface="Osaka" pitchFamily="1" charset="-128"/>
              </a:defRPr>
            </a:lvl8pPr>
            <a:lvl9pPr marL="3886200" indent="-228600" eaLnBrk="0" fontAlgn="base" hangingPunct="0">
              <a:spcBef>
                <a:spcPct val="0"/>
              </a:spcBef>
              <a:spcAft>
                <a:spcPct val="0"/>
              </a:spcAft>
              <a:defRPr sz="2400" b="1">
                <a:solidFill>
                  <a:schemeClr val="tx1"/>
                </a:solidFill>
                <a:latin typeface="Times" pitchFamily="1" charset="0"/>
                <a:ea typeface="Osaka" pitchFamily="1" charset="-128"/>
              </a:defRPr>
            </a:lvl9pPr>
          </a:lstStyle>
          <a:p>
            <a:fld id="{5AC7325E-5843-44BF-B4F0-B184BC0C842B}" type="slidenum">
              <a:rPr lang="en-US" sz="120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5FD2FF82-1D09-764B-AAF5-9B8DA8F0FF30}" type="slidenum">
              <a:rPr lang="en-US"/>
              <a:pPr/>
              <a:t>5</a:t>
            </a:fld>
            <a:endParaRPr lang="en-US"/>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p:spPr>
        <p:txBody>
          <a:bodyPr/>
          <a:lstStyle/>
          <a:p>
            <a:pPr eaLnBrk="1" hangingPunct="1"/>
            <a:endParaRPr lang="en-US">
              <a:latin typeface="Times" pitchFamily="-107" charset="0"/>
              <a:ea typeface="Osaka"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024F6B69-93AD-3A4C-986D-F281DC36E917}" type="slidenum">
              <a:rPr lang="en-US"/>
              <a:pPr/>
              <a:t>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atin typeface="Times" pitchFamily="-107" charset="0"/>
              <a:ea typeface="Osaka"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44872" y="18288"/>
            <a:ext cx="2895600" cy="329184"/>
          </a:xfrm>
          <a:prstGeom prst="rect">
            <a:avLst/>
          </a:prstGeom>
        </p:spPr>
        <p:txBody>
          <a:bodyPr/>
          <a:lstStyle/>
          <a:p>
            <a:fld id="{4FCA50A3-1418-FC4D-BCA1-2163C67AEBA5}" type="datetime2">
              <a:rPr lang="en-US" smtClean="0"/>
              <a:t>Thursday, October 24, 13</a:t>
            </a:fld>
            <a:endParaRPr lang="en-US"/>
          </a:p>
        </p:txBody>
      </p:sp>
      <p:sp>
        <p:nvSpPr>
          <p:cNvPr id="5" name="Footer Placeholder 4"/>
          <p:cNvSpPr>
            <a:spLocks noGrp="1"/>
          </p:cNvSpPr>
          <p:nvPr>
            <p:ph type="ftr" sz="quarter" idx="11"/>
          </p:nvPr>
        </p:nvSpPr>
        <p:spPr/>
        <p:txBody>
          <a:bodyPr/>
          <a:lstStyle/>
          <a:p>
            <a:pPr algn="r"/>
            <a:r>
              <a:rPr lang="en-US" smtClean="0"/>
              <a:t>Researcher Orientation &amp; Ongoing Training Series </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44872" y="18288"/>
            <a:ext cx="2895600" cy="329184"/>
          </a:xfrm>
          <a:prstGeom prst="rect">
            <a:avLst/>
          </a:prstGeom>
        </p:spPr>
        <p:txBody>
          <a:bodyPr/>
          <a:lstStyle/>
          <a:p>
            <a:fld id="{BEF92689-3781-384C-91A8-0E717A70CD94}" type="datetime2">
              <a:rPr lang="en-US" smtClean="0"/>
              <a:t>Thursday, October 24, 13</a:t>
            </a:fld>
            <a:endParaRPr lang="en-US"/>
          </a:p>
        </p:txBody>
      </p:sp>
      <p:sp>
        <p:nvSpPr>
          <p:cNvPr id="5" name="Footer Placeholder 4"/>
          <p:cNvSpPr>
            <a:spLocks noGrp="1"/>
          </p:cNvSpPr>
          <p:nvPr>
            <p:ph type="ftr" sz="quarter" idx="11"/>
          </p:nvPr>
        </p:nvSpPr>
        <p:spPr/>
        <p:txBody>
          <a:bodyPr/>
          <a:lstStyle/>
          <a:p>
            <a:pPr algn="r"/>
            <a:r>
              <a:rPr lang="en-US" smtClean="0"/>
              <a:t>Researcher Orientation &amp; Ongoing Training Series </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44872" y="18288"/>
            <a:ext cx="2895600" cy="329184"/>
          </a:xfrm>
          <a:prstGeom prst="rect">
            <a:avLst/>
          </a:prstGeom>
        </p:spPr>
        <p:txBody>
          <a:bodyPr/>
          <a:lstStyle/>
          <a:p>
            <a:fld id="{FD1BD204-4880-8946-8D4D-BFECE92F3C0E}" type="datetime2">
              <a:rPr lang="en-US" smtClean="0"/>
              <a:t>Thursday, October 24, 13</a:t>
            </a:fld>
            <a:endParaRPr lang="en-US"/>
          </a:p>
        </p:txBody>
      </p:sp>
      <p:sp>
        <p:nvSpPr>
          <p:cNvPr id="5" name="Footer Placeholder 4"/>
          <p:cNvSpPr>
            <a:spLocks noGrp="1"/>
          </p:cNvSpPr>
          <p:nvPr>
            <p:ph type="ftr" sz="quarter" idx="11"/>
          </p:nvPr>
        </p:nvSpPr>
        <p:spPr/>
        <p:txBody>
          <a:bodyPr/>
          <a:lstStyle/>
          <a:p>
            <a:pPr algn="r"/>
            <a:r>
              <a:rPr lang="en-US" smtClean="0"/>
              <a:t>Researcher Orientation &amp; Ongoing Training Series </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44872" y="18288"/>
            <a:ext cx="2895600" cy="329184"/>
          </a:xfrm>
          <a:prstGeom prst="rect">
            <a:avLst/>
          </a:prstGeom>
        </p:spPr>
        <p:txBody>
          <a:bodyPr/>
          <a:lstStyle/>
          <a:p>
            <a:fld id="{04C4AF97-8D4E-E04A-A9D7-B8EF38581D7F}" type="datetime2">
              <a:rPr lang="en-US" smtClean="0"/>
              <a:t>Thursday, October 24, 13</a:t>
            </a:fld>
            <a:endParaRPr lang="en-US"/>
          </a:p>
        </p:txBody>
      </p:sp>
      <p:sp>
        <p:nvSpPr>
          <p:cNvPr id="5" name="Footer Placeholder 4"/>
          <p:cNvSpPr>
            <a:spLocks noGrp="1"/>
          </p:cNvSpPr>
          <p:nvPr>
            <p:ph type="ftr" sz="quarter" idx="11"/>
          </p:nvPr>
        </p:nvSpPr>
        <p:spPr/>
        <p:txBody>
          <a:bodyPr/>
          <a:lstStyle/>
          <a:p>
            <a:pPr algn="r"/>
            <a:r>
              <a:rPr lang="en-US" smtClean="0"/>
              <a:t>Researcher Orientation &amp; Ongoing Training Series </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44872" y="18288"/>
            <a:ext cx="2895600" cy="329184"/>
          </a:xfrm>
          <a:prstGeom prst="rect">
            <a:avLst/>
          </a:prstGeom>
        </p:spPr>
        <p:txBody>
          <a:bodyPr/>
          <a:lstStyle/>
          <a:p>
            <a:fld id="{E6874711-7507-2B48-A816-C58A596A282B}" type="datetime2">
              <a:rPr lang="en-US" smtClean="0"/>
              <a:t>Thursday, October 24, 13</a:t>
            </a:fld>
            <a:endParaRPr lang="en-US"/>
          </a:p>
        </p:txBody>
      </p:sp>
      <p:sp>
        <p:nvSpPr>
          <p:cNvPr id="5" name="Footer Placeholder 4"/>
          <p:cNvSpPr>
            <a:spLocks noGrp="1"/>
          </p:cNvSpPr>
          <p:nvPr>
            <p:ph type="ftr" sz="quarter" idx="11"/>
          </p:nvPr>
        </p:nvSpPr>
        <p:spPr/>
        <p:txBody>
          <a:bodyPr/>
          <a:lstStyle/>
          <a:p>
            <a:pPr algn="r"/>
            <a:r>
              <a:rPr lang="en-US" smtClean="0"/>
              <a:t>Researcher Orientation &amp; Ongoing Training Series </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44872" y="18288"/>
            <a:ext cx="2895600" cy="329184"/>
          </a:xfrm>
          <a:prstGeom prst="rect">
            <a:avLst/>
          </a:prstGeom>
        </p:spPr>
        <p:txBody>
          <a:bodyPr/>
          <a:lstStyle/>
          <a:p>
            <a:fld id="{D28757BF-6296-5144-B91C-5CE10185550D}" type="datetime2">
              <a:rPr lang="en-US" smtClean="0"/>
              <a:t>Thursday, October 24, 13</a:t>
            </a:fld>
            <a:endParaRPr lang="en-US"/>
          </a:p>
        </p:txBody>
      </p:sp>
      <p:sp>
        <p:nvSpPr>
          <p:cNvPr id="6" name="Footer Placeholder 5"/>
          <p:cNvSpPr>
            <a:spLocks noGrp="1"/>
          </p:cNvSpPr>
          <p:nvPr>
            <p:ph type="ftr" sz="quarter" idx="11"/>
          </p:nvPr>
        </p:nvSpPr>
        <p:spPr/>
        <p:txBody>
          <a:bodyPr/>
          <a:lstStyle/>
          <a:p>
            <a:pPr algn="r"/>
            <a:r>
              <a:rPr lang="en-US" smtClean="0"/>
              <a:t>Researcher Orientation &amp; Ongoing Training Series </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44872" y="18288"/>
            <a:ext cx="2895600" cy="329184"/>
          </a:xfrm>
          <a:prstGeom prst="rect">
            <a:avLst/>
          </a:prstGeom>
        </p:spPr>
        <p:txBody>
          <a:bodyPr/>
          <a:lstStyle/>
          <a:p>
            <a:fld id="{043B3830-A11E-244A-95D5-C4F04AB1DF73}" type="datetime2">
              <a:rPr lang="en-US" smtClean="0"/>
              <a:t>Thursday, October 24, 13</a:t>
            </a:fld>
            <a:endParaRPr lang="en-US"/>
          </a:p>
        </p:txBody>
      </p:sp>
      <p:sp>
        <p:nvSpPr>
          <p:cNvPr id="8" name="Footer Placeholder 7"/>
          <p:cNvSpPr>
            <a:spLocks noGrp="1"/>
          </p:cNvSpPr>
          <p:nvPr>
            <p:ph type="ftr" sz="quarter" idx="11"/>
          </p:nvPr>
        </p:nvSpPr>
        <p:spPr/>
        <p:txBody>
          <a:bodyPr/>
          <a:lstStyle/>
          <a:p>
            <a:pPr algn="r"/>
            <a:r>
              <a:rPr lang="en-US" smtClean="0"/>
              <a:t>Researcher Orientation &amp; Ongoing Training Series </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44872" y="18288"/>
            <a:ext cx="2895600" cy="329184"/>
          </a:xfrm>
          <a:prstGeom prst="rect">
            <a:avLst/>
          </a:prstGeom>
        </p:spPr>
        <p:txBody>
          <a:bodyPr/>
          <a:lstStyle/>
          <a:p>
            <a:fld id="{8AD41769-CCEE-824B-B86A-4D20F0B9F2D9}" type="datetime2">
              <a:rPr lang="en-US" smtClean="0"/>
              <a:t>Thursday, October 24, 13</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4872" y="18288"/>
            <a:ext cx="2895600" cy="329184"/>
          </a:xfrm>
          <a:prstGeom prst="rect">
            <a:avLst/>
          </a:prstGeom>
        </p:spPr>
        <p:txBody>
          <a:bodyPr/>
          <a:lstStyle/>
          <a:p>
            <a:fld id="{3ADDA8CC-402F-E94C-87CC-AD346D1DCFDC}" type="datetime2">
              <a:rPr lang="en-US" smtClean="0"/>
              <a:t>Thursday, October 24, 13</a:t>
            </a:fld>
            <a:endParaRPr lang="en-US"/>
          </a:p>
        </p:txBody>
      </p:sp>
      <p:sp>
        <p:nvSpPr>
          <p:cNvPr id="3" name="Footer Placeholder 2"/>
          <p:cNvSpPr>
            <a:spLocks noGrp="1"/>
          </p:cNvSpPr>
          <p:nvPr>
            <p:ph type="ftr" sz="quarter" idx="11"/>
          </p:nvPr>
        </p:nvSpPr>
        <p:spPr/>
        <p:txBody>
          <a:bodyPr/>
          <a:lstStyle/>
          <a:p>
            <a:pPr algn="r"/>
            <a:r>
              <a:rPr lang="en-US" smtClean="0"/>
              <a:t>Researcher Orientation &amp; Ongoing Training Series </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44872" y="18288"/>
            <a:ext cx="2895600" cy="329184"/>
          </a:xfrm>
          <a:prstGeom prst="rect">
            <a:avLst/>
          </a:prstGeom>
        </p:spPr>
        <p:txBody>
          <a:bodyPr/>
          <a:lstStyle/>
          <a:p>
            <a:fld id="{A5793B22-5D34-5D44-8776-ECB6C4007F22}" type="datetime2">
              <a:rPr lang="en-US" smtClean="0"/>
              <a:t>Thursday, October 24, 13</a:t>
            </a:fld>
            <a:endParaRPr lang="en-US"/>
          </a:p>
        </p:txBody>
      </p:sp>
      <p:sp>
        <p:nvSpPr>
          <p:cNvPr id="6" name="Footer Placeholder 5"/>
          <p:cNvSpPr>
            <a:spLocks noGrp="1"/>
          </p:cNvSpPr>
          <p:nvPr>
            <p:ph type="ftr" sz="quarter" idx="11"/>
          </p:nvPr>
        </p:nvSpPr>
        <p:spPr/>
        <p:txBody>
          <a:bodyPr/>
          <a:lstStyle/>
          <a:p>
            <a:pPr algn="r"/>
            <a:r>
              <a:rPr lang="en-US" smtClean="0"/>
              <a:t>Researcher Orientation &amp; Ongoing Training Series </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44872" y="18288"/>
            <a:ext cx="2895600" cy="329184"/>
          </a:xfrm>
          <a:prstGeom prst="rect">
            <a:avLst/>
          </a:prstGeom>
        </p:spPr>
        <p:txBody>
          <a:bodyPr/>
          <a:lstStyle/>
          <a:p>
            <a:fld id="{9BC1E59C-357C-D143-ACEF-2B0DF7E30DF0}" type="datetime2">
              <a:rPr lang="en-US" smtClean="0"/>
              <a:t>Thursday, October 24, 13</a:t>
            </a:fld>
            <a:endParaRPr lang="en-US"/>
          </a:p>
        </p:txBody>
      </p:sp>
      <p:sp>
        <p:nvSpPr>
          <p:cNvPr id="6" name="Footer Placeholder 5"/>
          <p:cNvSpPr>
            <a:spLocks noGrp="1"/>
          </p:cNvSpPr>
          <p:nvPr>
            <p:ph type="ftr" sz="quarter" idx="11"/>
          </p:nvPr>
        </p:nvSpPr>
        <p:spPr/>
        <p:txBody>
          <a:bodyPr/>
          <a:lstStyle/>
          <a:p>
            <a:pPr algn="r"/>
            <a:r>
              <a:rPr lang="en-US" smtClean="0"/>
              <a:t>Researcher Orientation &amp; Ongoing Training Series </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3154947" y="-8448"/>
            <a:ext cx="5952909" cy="329184"/>
          </a:xfrm>
          <a:prstGeom prst="rect">
            <a:avLst/>
          </a:prstGeom>
        </p:spPr>
        <p:txBody>
          <a:bodyPr vert="horz" lIns="91440" tIns="45720" rIns="91440" bIns="45720" rtlCol="0" anchor="ctr"/>
          <a:lstStyle>
            <a:lvl1pPr algn="ctr">
              <a:defRPr sz="1400">
                <a:solidFill>
                  <a:srgbClr val="FFFFFF"/>
                </a:solidFill>
              </a:defRPr>
            </a:lvl1pPr>
          </a:lstStyle>
          <a:p>
            <a:pPr algn="r"/>
            <a:r>
              <a:rPr lang="en-US" smtClean="0"/>
              <a:t>Researcher Orientation &amp; Ongoing Training Series </a:t>
            </a:r>
            <a:endParaRPr lang="en-US" dirty="0"/>
          </a:p>
        </p:txBody>
      </p:sp>
      <p:sp>
        <p:nvSpPr>
          <p:cNvPr id="6" name="Slide Number Placeholder 5"/>
          <p:cNvSpPr>
            <a:spLocks noGrp="1"/>
          </p:cNvSpPr>
          <p:nvPr>
            <p:ph type="sldNum" sz="quarter" idx="4"/>
          </p:nvPr>
        </p:nvSpPr>
        <p:spPr>
          <a:xfrm>
            <a:off x="26976" y="-8448"/>
            <a:ext cx="601344" cy="329184"/>
          </a:xfrm>
          <a:prstGeom prst="rect">
            <a:avLst/>
          </a:prstGeom>
        </p:spPr>
        <p:txBody>
          <a:bodyPr vert="horz" lIns="91440" tIns="45720" rIns="91440" bIns="45720" rtlCol="0" anchor="ctr"/>
          <a:lstStyle>
            <a:lvl1pPr algn="r">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co@uga.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r.uga.edu/fmec_intro.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r.uga.edu/fmec_intro.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ewalker@uga.edu" TargetMode="External"/><Relationship Id="rId3" Type="http://schemas.openxmlformats.org/officeDocument/2006/relationships/hyperlink" Target="mailto:benefits@uga.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rad.uga.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r.uga.edu/benefits/stuins/stuins.html" TargetMode="External"/><Relationship Id="rId3" Type="http://schemas.openxmlformats.org/officeDocument/2006/relationships/hyperlink" Target="mailto:gshiplan@uga.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ad.uga.edu/faculty/procedure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vpr.uga.edu/docs/policies/opa/postdoctoral-research-appointments" TargetMode="Externa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ssis.uga.edu"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mailto:issis@uga.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phaagen@uga.edu" TargetMode="External"/><Relationship Id="rId4" Type="http://schemas.openxmlformats.org/officeDocument/2006/relationships/hyperlink" Target="http://www.issis.uga.edu/images/docs/for_departments/ississcholarcaseloaddivision.pdf" TargetMode="External"/><Relationship Id="rId5" Type="http://schemas.openxmlformats.org/officeDocument/2006/relationships/hyperlink" Target="mailto:issis@uga.edu" TargetMode="External"/><Relationship Id="rId1" Type="http://schemas.openxmlformats.org/officeDocument/2006/relationships/slideLayout" Target="../slideLayouts/slideLayout2.xml"/><Relationship Id="rId2" Type="http://schemas.openxmlformats.org/officeDocument/2006/relationships/hyperlink" Target="mailto:sylvias@uga.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ylvias@uga.edu" TargetMode="External"/><Relationship Id="rId4" Type="http://schemas.openxmlformats.org/officeDocument/2006/relationships/hyperlink" Target="http://www.issis.uga.edu/for-scholars/arriving-at-uga/social-security-card.html" TargetMode="External"/><Relationship Id="rId5" Type="http://schemas.openxmlformats.org/officeDocument/2006/relationships/hyperlink" Target="http://www.issis.uga.edu/for-scholars/arriving-at-uga/drivers-license.html" TargetMode="External"/><Relationship Id="rId1" Type="http://schemas.openxmlformats.org/officeDocument/2006/relationships/slideLayout" Target="../slideLayouts/slideLayout2.xml"/><Relationship Id="rId2" Type="http://schemas.openxmlformats.org/officeDocument/2006/relationships/hyperlink" Target="mailto:lfisher@uga.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ibs.uga.edu/science/scicolldev.html"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mailto:mariann@uga.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iann@uga.ed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athenaeum.libs.uga.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thomas@uga.edu" TargetMode="Externa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vpr.uga.edu/resources/core-faciliti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webapps.ais.uga.edu/UGAmar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crs@uga.edu" TargetMode="Externa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hyperlink" Target="http://crs.uga.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shop.uga.edu/" TargetMode="External"/><Relationship Id="rId3"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lass.uga.edu/" TargetMode="External"/><Relationship Id="rId3"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sd.uga.edu/chem/safetymanual.ht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hematix.uga.edu/Chematix/" TargetMode="Externa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s.uga.edu/" TargetMode="Externa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sd.uga.edu/" TargetMode="External"/><Relationship Id="rId3" Type="http://schemas.openxmlformats.org/officeDocument/2006/relationships/hyperlink" Target="mailto:belbo@uga.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ovpr.uga.edu/resources/research-101" TargetMode="External"/><Relationship Id="rId4" Type="http://schemas.openxmlformats.org/officeDocument/2006/relationships/hyperlink" Target="http://fred.ovpr.uga.edu/" TargetMode="External"/><Relationship Id="rId5" Type="http://schemas.openxmlformats.org/officeDocument/2006/relationships/hyperlink" Target="http://postdocs.uga.edu/" TargetMode="External"/><Relationship Id="rId6" Type="http://schemas.openxmlformats.org/officeDocument/2006/relationships/hyperlink" Target="http://www.gsps.uga.edu/" TargetMode="External"/><Relationship Id="rId7" Type="http://schemas.openxmlformats.org/officeDocument/2006/relationships/hyperlink" Target="http://www.grad.uga.edu/" TargetMode="External"/><Relationship Id="rId1" Type="http://schemas.openxmlformats.org/officeDocument/2006/relationships/slideLayout" Target="../slideLayouts/slideLayout2.xml"/><Relationship Id="rId2" Type="http://schemas.openxmlformats.org/officeDocument/2006/relationships/hyperlink" Target="http://www.ovpr.uga.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opa@uga.edu" TargetMode="External"/><Relationship Id="rId4" Type="http://schemas.openxmlformats.org/officeDocument/2006/relationships/hyperlink" Target="mailto:mgorman@uga.edu" TargetMode="External"/><Relationship Id="rId5" Type="http://schemas.openxmlformats.org/officeDocument/2006/relationships/hyperlink" Target="mailto:kevburt@uga.edu" TargetMode="External"/><Relationship Id="rId1" Type="http://schemas.openxmlformats.org/officeDocument/2006/relationships/slideLayout" Target="../slideLayouts/slideLayout2.xml"/><Relationship Id="rId2" Type="http://schemas.openxmlformats.org/officeDocument/2006/relationships/hyperlink" Target="http://www.grad.uga.edu/contacts_specific.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vpr.uga.edu/docs/policies/tco/intellectual-proper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alphaModFix amt="25000"/>
          </a:blip>
          <a:srcRect r="9205"/>
          <a:stretch/>
        </p:blipFill>
        <p:spPr bwMode="auto">
          <a:xfrm flipH="1">
            <a:off x="0" y="393737"/>
            <a:ext cx="9130194" cy="6480433"/>
          </a:xfrm>
          <a:prstGeom prst="rect">
            <a:avLst/>
          </a:prstGeom>
          <a:noFill/>
          <a:ln w="9525">
            <a:noFill/>
            <a:miter lim="800000"/>
            <a:headEnd/>
            <a:tailEnd/>
          </a:ln>
          <a:effectLst/>
        </p:spPr>
      </p:pic>
      <p:sp>
        <p:nvSpPr>
          <p:cNvPr id="2" name="Title 1"/>
          <p:cNvSpPr>
            <a:spLocks noGrp="1"/>
          </p:cNvSpPr>
          <p:nvPr>
            <p:ph type="ctrTitle"/>
          </p:nvPr>
        </p:nvSpPr>
        <p:spPr/>
        <p:txBody>
          <a:bodyPr/>
          <a:lstStyle/>
          <a:p>
            <a:r>
              <a:rPr lang="en-US" sz="3600" dirty="0" smtClean="0">
                <a:solidFill>
                  <a:srgbClr val="800000"/>
                </a:solidFill>
              </a:rPr>
              <a:t>R</a:t>
            </a:r>
            <a:r>
              <a:rPr lang="en-US" sz="3600" dirty="0" smtClean="0"/>
              <a:t>esearcher </a:t>
            </a:r>
            <a:r>
              <a:rPr lang="en-US" sz="3600" dirty="0" smtClean="0">
                <a:solidFill>
                  <a:srgbClr val="800000"/>
                </a:solidFill>
              </a:rPr>
              <a:t>o</a:t>
            </a:r>
            <a:r>
              <a:rPr lang="en-US" sz="3600" dirty="0" smtClean="0"/>
              <a:t>rientation &amp; </a:t>
            </a:r>
            <a:r>
              <a:rPr lang="en-US" sz="3600" dirty="0" smtClean="0">
                <a:solidFill>
                  <a:srgbClr val="800000"/>
                </a:solidFill>
              </a:rPr>
              <a:t>o</a:t>
            </a:r>
            <a:r>
              <a:rPr lang="en-US" sz="3600" dirty="0" smtClean="0"/>
              <a:t>ngoing </a:t>
            </a:r>
            <a:r>
              <a:rPr lang="en-US" sz="3600" dirty="0" smtClean="0">
                <a:solidFill>
                  <a:srgbClr val="800000"/>
                </a:solidFill>
              </a:rPr>
              <a:t>t</a:t>
            </a:r>
            <a:r>
              <a:rPr lang="en-US" sz="3600" dirty="0" smtClean="0"/>
              <a:t>raining </a:t>
            </a:r>
            <a:r>
              <a:rPr lang="en-US" sz="3600" dirty="0" smtClean="0">
                <a:solidFill>
                  <a:srgbClr val="800000"/>
                </a:solidFill>
              </a:rPr>
              <a:t>s</a:t>
            </a:r>
            <a:r>
              <a:rPr lang="en-US" sz="3600" dirty="0" smtClean="0"/>
              <a:t>eries</a:t>
            </a:r>
            <a:endParaRPr lang="en-US" sz="3600" dirty="0"/>
          </a:p>
        </p:txBody>
      </p:sp>
      <p:sp>
        <p:nvSpPr>
          <p:cNvPr id="3" name="Subtitle 2"/>
          <p:cNvSpPr>
            <a:spLocks noGrp="1"/>
          </p:cNvSpPr>
          <p:nvPr>
            <p:ph type="subTitle" idx="1"/>
          </p:nvPr>
        </p:nvSpPr>
        <p:spPr>
          <a:xfrm>
            <a:off x="685799" y="3505200"/>
            <a:ext cx="7200399" cy="1752600"/>
          </a:xfrm>
        </p:spPr>
        <p:txBody>
          <a:bodyPr/>
          <a:lstStyle/>
          <a:p>
            <a:r>
              <a:rPr lang="en-US" dirty="0" smtClean="0"/>
              <a:t>UGA Postdoctoral Association (PDA)</a:t>
            </a:r>
          </a:p>
          <a:p>
            <a:r>
              <a:rPr lang="en-US" dirty="0" smtClean="0"/>
              <a:t>Graduate Students &amp; Postdocs in Sciences (GSPS)</a:t>
            </a:r>
          </a:p>
          <a:p>
            <a:r>
              <a:rPr lang="en-US" dirty="0" smtClean="0"/>
              <a:t>Office of Postdoctoral Affairs (OPA) / OVPR</a:t>
            </a:r>
            <a:endParaRPr lang="en-US" dirty="0"/>
          </a:p>
        </p:txBody>
      </p:sp>
      <p:pic>
        <p:nvPicPr>
          <p:cNvPr id="5" name="Picture 4" descr="thin4c.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0262" y="547804"/>
            <a:ext cx="4216418" cy="1413504"/>
          </a:xfrm>
          <a:prstGeom prst="rect">
            <a:avLst/>
          </a:prstGeom>
        </p:spPr>
      </p:pic>
    </p:spTree>
    <p:extLst>
      <p:ext uri="{BB962C8B-B14F-4D97-AF65-F5344CB8AC3E}">
        <p14:creationId xmlns:p14="http://schemas.microsoft.com/office/powerpoint/2010/main" val="25252730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Technology Commercialization Office (TCO)</a:t>
            </a:r>
            <a:endParaRPr lang="en-US" sz="3200" dirty="0"/>
          </a:p>
        </p:txBody>
      </p:sp>
      <p:sp>
        <p:nvSpPr>
          <p:cNvPr id="3" name="Content Placeholder 2"/>
          <p:cNvSpPr>
            <a:spLocks noGrp="1"/>
          </p:cNvSpPr>
          <p:nvPr>
            <p:ph idx="1"/>
          </p:nvPr>
        </p:nvSpPr>
        <p:spPr/>
        <p:txBody>
          <a:bodyPr/>
          <a:lstStyle/>
          <a:p>
            <a:pPr marL="0" indent="0">
              <a:buNone/>
            </a:pPr>
            <a:r>
              <a:rPr lang="en-US" dirty="0" smtClean="0"/>
              <a:t>TCO serves the UGA community by connecting industry with university expertise and inventions for the public good, promoting economic development and increasing research visibility.</a:t>
            </a:r>
          </a:p>
          <a:p>
            <a:pPr marL="0" indent="0">
              <a:buNone/>
            </a:pPr>
            <a:endParaRPr lang="en-US" dirty="0" smtClean="0"/>
          </a:p>
          <a:p>
            <a:pPr marL="0" indent="0">
              <a:buNone/>
            </a:pPr>
            <a:r>
              <a:rPr lang="en-US" dirty="0" smtClean="0"/>
              <a:t>Please contact TCO with questions regarding:</a:t>
            </a:r>
            <a:endParaRPr lang="en-US" dirty="0"/>
          </a:p>
          <a:p>
            <a:r>
              <a:rPr lang="en-US" dirty="0"/>
              <a:t>I</a:t>
            </a:r>
            <a:r>
              <a:rPr lang="en-US" dirty="0" smtClean="0"/>
              <a:t>ntellectual property</a:t>
            </a:r>
          </a:p>
          <a:p>
            <a:r>
              <a:rPr lang="en-US" dirty="0"/>
              <a:t>M</a:t>
            </a:r>
            <a:r>
              <a:rPr lang="en-US" dirty="0" smtClean="0"/>
              <a:t>aterial </a:t>
            </a:r>
            <a:r>
              <a:rPr lang="en-US" dirty="0"/>
              <a:t>t</a:t>
            </a:r>
            <a:r>
              <a:rPr lang="en-US" dirty="0" smtClean="0"/>
              <a:t>ransfer </a:t>
            </a:r>
            <a:r>
              <a:rPr lang="en-US" dirty="0"/>
              <a:t>a</a:t>
            </a:r>
            <a:r>
              <a:rPr lang="en-US" dirty="0" smtClean="0"/>
              <a:t>greements</a:t>
            </a:r>
          </a:p>
          <a:p>
            <a:r>
              <a:rPr lang="en-US" dirty="0" smtClean="0"/>
              <a:t>Non-disclosure </a:t>
            </a:r>
            <a:r>
              <a:rPr lang="en-US" dirty="0"/>
              <a:t>a</a:t>
            </a:r>
            <a:r>
              <a:rPr lang="en-US" dirty="0" smtClean="0"/>
              <a:t>greements</a:t>
            </a:r>
          </a:p>
          <a:p>
            <a:pPr marL="0" indent="0">
              <a:buNone/>
            </a:pPr>
            <a:endParaRPr lang="en-US" dirty="0" smtClean="0"/>
          </a:p>
          <a:p>
            <a:pPr marL="0" indent="0">
              <a:buNone/>
            </a:pPr>
            <a:r>
              <a:rPr lang="en-US" dirty="0" smtClean="0">
                <a:hlinkClick r:id="rId2"/>
              </a:rPr>
              <a:t>tco@uga.edu</a:t>
            </a:r>
            <a:endParaRPr lang="en-US" dirty="0"/>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10</a:t>
            </a:fld>
            <a:endParaRPr lang="en-US"/>
          </a:p>
        </p:txBody>
      </p:sp>
    </p:spTree>
    <p:extLst>
      <p:ext uri="{BB962C8B-B14F-4D97-AF65-F5344CB8AC3E}">
        <p14:creationId xmlns:p14="http://schemas.microsoft.com/office/powerpoint/2010/main" val="25910557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t>UGA Human Resources</a:t>
            </a:r>
          </a:p>
          <a:p>
            <a:r>
              <a:rPr lang="en-US" dirty="0" smtClean="0"/>
              <a:t>Graduate School / Graduate Student Policies</a:t>
            </a:r>
          </a:p>
          <a:p>
            <a:r>
              <a:rPr lang="en-US" dirty="0" smtClean="0"/>
              <a:t>Postdoctoral Research Scholar Policies</a:t>
            </a:r>
          </a:p>
          <a:p>
            <a:r>
              <a:rPr lang="en-US" dirty="0" smtClean="0"/>
              <a:t>International Student, Scholar and Immigration Services</a:t>
            </a:r>
          </a:p>
          <a:p>
            <a:r>
              <a:rPr lang="en-US" dirty="0" smtClean="0"/>
              <a:t>UGA Libraries</a:t>
            </a:r>
          </a:p>
          <a:p>
            <a:r>
              <a:rPr lang="en-US" dirty="0" smtClean="0"/>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11</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2486927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 Arrival</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You will receive an email with instructions to visit the UGA Onboarding System, where you will complete all required paperwork and view appropriate employment </a:t>
            </a:r>
            <a:r>
              <a:rPr lang="en-US" dirty="0" smtClean="0"/>
              <a:t>policies</a:t>
            </a:r>
          </a:p>
          <a:p>
            <a:endParaRPr lang="en-US" dirty="0"/>
          </a:p>
          <a:p>
            <a:r>
              <a:rPr lang="en-US" dirty="0"/>
              <a:t>In the Onboarding System, you will see a brief overview of your benefits and retirement </a:t>
            </a:r>
            <a:r>
              <a:rPr lang="en-US" dirty="0" smtClean="0"/>
              <a:t>choices.</a:t>
            </a:r>
          </a:p>
          <a:p>
            <a:endParaRPr lang="en-US" dirty="0">
              <a:solidFill>
                <a:srgbClr val="00B0F0"/>
              </a:solidFill>
            </a:endParaRPr>
          </a:p>
          <a:p>
            <a:r>
              <a:rPr lang="en-US" dirty="0" smtClean="0">
                <a:solidFill>
                  <a:srgbClr val="FF0000"/>
                </a:solidFill>
              </a:rPr>
              <a:t>Be </a:t>
            </a:r>
            <a:r>
              <a:rPr lang="en-US" dirty="0">
                <a:solidFill>
                  <a:srgbClr val="FF0000"/>
                </a:solidFill>
              </a:rPr>
              <a:t>sure to meet the deadlines for benefits enrollment!</a:t>
            </a:r>
          </a:p>
          <a:p>
            <a:pPr marL="177800" indent="-177800"/>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12</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2925881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Activity Reports (</a:t>
            </a:r>
            <a:r>
              <a:rPr lang="en-US" dirty="0" err="1" smtClean="0"/>
              <a:t>ePAR</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The University is reimbursed by the Federal Government for costs associated with federal contracts and grants.  As such, UGA is subject to Federal guidelines, specifically OMB Circular A-</a:t>
            </a:r>
            <a:r>
              <a:rPr lang="en-US" dirty="0" smtClean="0"/>
              <a:t>21: </a:t>
            </a:r>
            <a:r>
              <a:rPr lang="en-US" dirty="0"/>
              <a:t>Cost Principles for Educational </a:t>
            </a:r>
            <a:r>
              <a:rPr lang="en-US" dirty="0" smtClean="0"/>
              <a:t>Institutions</a:t>
            </a:r>
            <a:endParaRPr lang="en-US" dirty="0"/>
          </a:p>
          <a:p>
            <a:pPr marL="177800" indent="-177800"/>
            <a:r>
              <a:rPr lang="en-US" dirty="0"/>
              <a:t>A-21 contains requirements for documenting salaries and wages charged directly to an award or through F&amp;</a:t>
            </a:r>
            <a:r>
              <a:rPr lang="en-US" dirty="0" smtClean="0"/>
              <a:t>A</a:t>
            </a:r>
            <a:endParaRPr lang="en-US" dirty="0"/>
          </a:p>
          <a:p>
            <a:pPr marL="177800" indent="-177800"/>
            <a:r>
              <a:rPr lang="en-US" dirty="0"/>
              <a:t>The employee’s salary must be allocated through an official payroll system that ties with the financial records of the </a:t>
            </a:r>
            <a:r>
              <a:rPr lang="en-US" dirty="0" smtClean="0"/>
              <a:t>institution</a:t>
            </a:r>
          </a:p>
          <a:p>
            <a:pPr marL="177800" indent="-177800"/>
            <a:r>
              <a:rPr lang="en-US" dirty="0"/>
              <a:t>…</a:t>
            </a:r>
          </a:p>
        </p:txBody>
      </p:sp>
      <p:sp>
        <p:nvSpPr>
          <p:cNvPr id="5" name="Slide Number Placeholder 4"/>
          <p:cNvSpPr>
            <a:spLocks noGrp="1"/>
          </p:cNvSpPr>
          <p:nvPr>
            <p:ph type="sldNum" sz="quarter" idx="12"/>
          </p:nvPr>
        </p:nvSpPr>
        <p:spPr/>
        <p:txBody>
          <a:bodyPr/>
          <a:lstStyle/>
          <a:p>
            <a:fld id="{0CFEC368-1D7A-4F81-ABF6-AE0E36BAF64C}" type="slidenum">
              <a:rPr lang="en-US" smtClean="0"/>
              <a:pPr/>
              <a:t>13</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8778380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Activity Reports (</a:t>
            </a:r>
            <a:r>
              <a:rPr lang="en-US" dirty="0" err="1" smtClean="0"/>
              <a:t>ePAR</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177800" indent="-177800"/>
            <a:r>
              <a:rPr lang="en-US" dirty="0"/>
              <a:t>The payroll distribution must reasonably reflect the activity for which the employee is compensated</a:t>
            </a:r>
          </a:p>
          <a:p>
            <a:pPr marL="177800" indent="-177800"/>
            <a:r>
              <a:rPr lang="en-US" dirty="0"/>
              <a:t>The main objective of A-21 is verification that compensation charged is appropriate to the activity performed</a:t>
            </a:r>
          </a:p>
          <a:p>
            <a:pPr marL="177800" indent="-177800"/>
            <a:r>
              <a:rPr lang="en-US" dirty="0" smtClean="0"/>
              <a:t>Every </a:t>
            </a:r>
            <a:r>
              <a:rPr lang="en-US" dirty="0"/>
              <a:t>employee fills out </a:t>
            </a:r>
            <a:r>
              <a:rPr lang="en-US" dirty="0" err="1"/>
              <a:t>ePAR</a:t>
            </a:r>
            <a:r>
              <a:rPr lang="en-US" dirty="0"/>
              <a:t> monthly to verify </a:t>
            </a:r>
            <a:r>
              <a:rPr lang="en-US" dirty="0" smtClean="0"/>
              <a:t>this</a:t>
            </a:r>
          </a:p>
          <a:p>
            <a:pPr marL="177800" indent="-177800"/>
            <a:r>
              <a:rPr lang="en-US" dirty="0" smtClean="0"/>
              <a:t>PAR’s </a:t>
            </a:r>
            <a:r>
              <a:rPr lang="en-US" dirty="0"/>
              <a:t>are used to confirm that the distribution of activity represents a </a:t>
            </a:r>
            <a:r>
              <a:rPr lang="en-US" i="1" dirty="0"/>
              <a:t>reasonable estimate </a:t>
            </a:r>
            <a:r>
              <a:rPr lang="en-US" dirty="0"/>
              <a:t>of the work performed by the employee during the </a:t>
            </a:r>
            <a:r>
              <a:rPr lang="en-US" dirty="0" smtClean="0"/>
              <a:t>period</a:t>
            </a:r>
            <a:endParaRPr lang="en-US" dirty="0"/>
          </a:p>
          <a:p>
            <a:pPr marL="177800" indent="-177800"/>
            <a:r>
              <a:rPr lang="en-US" dirty="0"/>
              <a:t>Each PAR must be reviewed for accuracy and approved by the employee or by someone having first-hand knowledge of the work </a:t>
            </a:r>
            <a:r>
              <a:rPr lang="en-US" dirty="0" smtClean="0"/>
              <a:t>performed</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14</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41279853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 Insurance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Graduate students enroll in separate group insurance</a:t>
            </a:r>
          </a:p>
          <a:p>
            <a:endParaRPr lang="en-US" dirty="0" smtClean="0"/>
          </a:p>
          <a:p>
            <a:r>
              <a:rPr lang="en-US" dirty="0" smtClean="0"/>
              <a:t>Employees </a:t>
            </a:r>
            <a:r>
              <a:rPr lang="en-US" dirty="0"/>
              <a:t>are eligible to enroll in all “health &amp; welfare” benefits. If you do not enroll during your first 31 days of employment, you must wait for the next open enrollment period, typically each </a:t>
            </a:r>
            <a:r>
              <a:rPr lang="en-US" dirty="0" smtClean="0"/>
              <a:t>fall</a:t>
            </a:r>
            <a:endParaRPr lang="en-US" dirty="0"/>
          </a:p>
          <a:p>
            <a:endParaRPr lang="en-US" dirty="0" smtClean="0"/>
          </a:p>
          <a:p>
            <a:pPr marL="182880" lvl="1"/>
            <a:r>
              <a:rPr lang="en-US" sz="2400" dirty="0"/>
              <a:t>Health, dental, life, accidental death &amp; dismemberment, long term disability, short term disability, cancer, critical illness, and accident insurance </a:t>
            </a:r>
            <a:r>
              <a:rPr lang="en-US" sz="2400" dirty="0" smtClean="0"/>
              <a:t>products, are all available</a:t>
            </a:r>
          </a:p>
          <a:p>
            <a:pPr marL="182880" lvl="1"/>
            <a:endParaRPr lang="en-US" sz="2400" dirty="0"/>
          </a:p>
          <a:p>
            <a:pPr marL="182880" lvl="1"/>
            <a:r>
              <a:rPr lang="en-US" sz="2400" dirty="0">
                <a:hlinkClick r:id="rId2"/>
              </a:rPr>
              <a:t>www.hr.uga.edu/</a:t>
            </a:r>
            <a:r>
              <a:rPr lang="en-US" sz="2400" dirty="0" smtClean="0">
                <a:hlinkClick r:id="rId2"/>
              </a:rPr>
              <a:t>fmec_intro.html</a:t>
            </a:r>
            <a:endParaRPr lang="en-US" sz="2400" dirty="0" smtClean="0"/>
          </a:p>
        </p:txBody>
      </p:sp>
      <p:sp>
        <p:nvSpPr>
          <p:cNvPr id="5" name="Slide Number Placeholder 4"/>
          <p:cNvSpPr>
            <a:spLocks noGrp="1"/>
          </p:cNvSpPr>
          <p:nvPr>
            <p:ph type="sldNum" sz="quarter" idx="12"/>
          </p:nvPr>
        </p:nvSpPr>
        <p:spPr/>
        <p:txBody>
          <a:bodyPr/>
          <a:lstStyle/>
          <a:p>
            <a:fld id="{0CFEC368-1D7A-4F81-ABF6-AE0E36BAF64C}" type="slidenum">
              <a:rPr lang="en-US" smtClean="0"/>
              <a:pPr/>
              <a:t>15</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7528958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 Retirement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Graduate students have no retirement benefits</a:t>
            </a:r>
          </a:p>
          <a:p>
            <a:endParaRPr lang="en-US" sz="2400" dirty="0"/>
          </a:p>
          <a:p>
            <a:r>
              <a:rPr lang="en-US" dirty="0"/>
              <a:t>Your retirement plan choice must be made during your first 60 days of employment and is </a:t>
            </a:r>
            <a:r>
              <a:rPr lang="en-US" dirty="0">
                <a:solidFill>
                  <a:srgbClr val="FF0000"/>
                </a:solidFill>
              </a:rPr>
              <a:t>irrevocable</a:t>
            </a:r>
            <a:r>
              <a:rPr lang="en-US" dirty="0">
                <a:solidFill>
                  <a:srgbClr val="00B0F0"/>
                </a:solidFill>
              </a:rPr>
              <a:t> </a:t>
            </a:r>
            <a:r>
              <a:rPr lang="en-US" dirty="0"/>
              <a:t>during your UGA </a:t>
            </a:r>
            <a:r>
              <a:rPr lang="en-US" dirty="0" smtClean="0"/>
              <a:t>employment</a:t>
            </a:r>
          </a:p>
          <a:p>
            <a:r>
              <a:rPr lang="en-US" dirty="0" smtClean="0"/>
              <a:t>There are two basic choices:</a:t>
            </a:r>
            <a:endParaRPr lang="en-US" dirty="0"/>
          </a:p>
          <a:p>
            <a:pPr lvl="1"/>
            <a:r>
              <a:rPr lang="en-US" b="1" dirty="0"/>
              <a:t>Teachers Retirement System (TRS) </a:t>
            </a:r>
            <a:r>
              <a:rPr lang="en-US" dirty="0"/>
              <a:t>is a defined benefit plan with 10-year vesting</a:t>
            </a:r>
          </a:p>
          <a:p>
            <a:pPr lvl="1"/>
            <a:r>
              <a:rPr lang="en-US" b="1" dirty="0"/>
              <a:t>Optional Retirement Plan (ORP) </a:t>
            </a:r>
            <a:r>
              <a:rPr lang="en-US" dirty="0"/>
              <a:t>is a defined contribution plan with immediate vesting and is </a:t>
            </a:r>
            <a:r>
              <a:rPr lang="en-US" dirty="0" smtClean="0"/>
              <a:t>portable</a:t>
            </a:r>
            <a:endParaRPr lang="en-US" sz="2400" dirty="0" smtClean="0"/>
          </a:p>
          <a:p>
            <a:pPr marL="182880" lvl="1"/>
            <a:endParaRPr lang="en-US" sz="2400" dirty="0"/>
          </a:p>
          <a:p>
            <a:pPr marL="182880" lvl="1"/>
            <a:r>
              <a:rPr lang="en-US" sz="2400" dirty="0">
                <a:hlinkClick r:id="rId2"/>
              </a:rPr>
              <a:t>www.hr.uga.edu/</a:t>
            </a:r>
            <a:r>
              <a:rPr lang="en-US" sz="2400" dirty="0" smtClean="0">
                <a:hlinkClick r:id="rId2"/>
              </a:rPr>
              <a:t>fmec_intro.html</a:t>
            </a:r>
            <a:endParaRPr lang="en-US" sz="2400" dirty="0" smtClean="0"/>
          </a:p>
        </p:txBody>
      </p:sp>
      <p:sp>
        <p:nvSpPr>
          <p:cNvPr id="5" name="Slide Number Placeholder 4"/>
          <p:cNvSpPr>
            <a:spLocks noGrp="1"/>
          </p:cNvSpPr>
          <p:nvPr>
            <p:ph type="sldNum" sz="quarter" idx="12"/>
          </p:nvPr>
        </p:nvSpPr>
        <p:spPr/>
        <p:txBody>
          <a:bodyPr/>
          <a:lstStyle/>
          <a:p>
            <a:fld id="{0CFEC368-1D7A-4F81-ABF6-AE0E36BAF64C}" type="slidenum">
              <a:rPr lang="en-US" smtClean="0"/>
              <a:pPr/>
              <a:t>16</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9383628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 Contacts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Employees may contact HR at any time to schedule a </a:t>
            </a:r>
            <a:r>
              <a:rPr lang="en-US" dirty="0">
                <a:solidFill>
                  <a:srgbClr val="FF0000"/>
                </a:solidFill>
              </a:rPr>
              <a:t>360 Personal Financial Consultation </a:t>
            </a:r>
            <a:r>
              <a:rPr lang="en-US" dirty="0"/>
              <a:t>or to ask questions about their </a:t>
            </a:r>
            <a:r>
              <a:rPr lang="en-US" dirty="0" smtClean="0"/>
              <a:t>benefits</a:t>
            </a:r>
            <a:endParaRPr lang="en-US" dirty="0"/>
          </a:p>
          <a:p>
            <a:pPr lvl="1"/>
            <a:r>
              <a:rPr lang="en-US" b="1" dirty="0"/>
              <a:t>360 PFC: </a:t>
            </a:r>
            <a:r>
              <a:rPr lang="en-US" dirty="0"/>
              <a:t>contact Cindy Walker to schedule an </a:t>
            </a:r>
            <a:r>
              <a:rPr lang="en-US" dirty="0" smtClean="0"/>
              <a:t>appointment </a:t>
            </a:r>
            <a:r>
              <a:rPr lang="en-US" dirty="0">
                <a:hlinkClick r:id="rId2"/>
              </a:rPr>
              <a:t>cewalker@uga.edu</a:t>
            </a:r>
            <a:r>
              <a:rPr lang="en-US" dirty="0"/>
              <a:t> or 706-542-7359</a:t>
            </a:r>
          </a:p>
          <a:p>
            <a:pPr lvl="1"/>
            <a:r>
              <a:rPr lang="en-US" b="1" dirty="0"/>
              <a:t>General benefits questions: </a:t>
            </a:r>
            <a:r>
              <a:rPr lang="en-US" dirty="0">
                <a:hlinkClick r:id="rId3"/>
              </a:rPr>
              <a:t>benefits@uga.edu</a:t>
            </a:r>
            <a:r>
              <a:rPr lang="en-US" dirty="0"/>
              <a:t> or 706-542-2222</a:t>
            </a:r>
          </a:p>
          <a:p>
            <a:endParaRPr lang="en-US" dirty="0" smtClean="0"/>
          </a:p>
          <a:p>
            <a:r>
              <a:rPr lang="en-US" dirty="0" smtClean="0"/>
              <a:t>Be </a:t>
            </a:r>
            <a:r>
              <a:rPr lang="en-US" dirty="0"/>
              <a:t>sure to contact HR prior to </a:t>
            </a:r>
            <a:r>
              <a:rPr lang="en-US" dirty="0">
                <a:solidFill>
                  <a:srgbClr val="FF0000"/>
                </a:solidFill>
              </a:rPr>
              <a:t>leaving UGA </a:t>
            </a:r>
            <a:r>
              <a:rPr lang="en-US" dirty="0"/>
              <a:t>and discuss your options regarding your benefits and retirement </a:t>
            </a:r>
            <a:r>
              <a:rPr lang="en-US" dirty="0" smtClean="0"/>
              <a:t>plan</a:t>
            </a:r>
            <a:r>
              <a:rPr lang="en-US" b="1" dirty="0"/>
              <a:t>: </a:t>
            </a:r>
            <a:r>
              <a:rPr lang="en-US" dirty="0">
                <a:hlinkClick r:id="rId3"/>
              </a:rPr>
              <a:t>benefits@uga.edu</a:t>
            </a:r>
            <a:r>
              <a:rPr lang="en-US" dirty="0"/>
              <a:t> or 706-542-</a:t>
            </a:r>
            <a:r>
              <a:rPr lang="en-US" dirty="0" smtClean="0"/>
              <a:t>2222</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17</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3950826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t>Graduate School / Graduate Student Policies</a:t>
            </a:r>
          </a:p>
          <a:p>
            <a:r>
              <a:rPr lang="en-US" dirty="0" smtClean="0"/>
              <a:t>Postdoctoral Research Scholar Policies</a:t>
            </a:r>
          </a:p>
          <a:p>
            <a:r>
              <a:rPr lang="en-US" dirty="0" smtClean="0"/>
              <a:t>International Student, Scholar and Immigration Services</a:t>
            </a:r>
          </a:p>
          <a:p>
            <a:r>
              <a:rPr lang="en-US" dirty="0" smtClean="0"/>
              <a:t>UGA Libraries</a:t>
            </a:r>
          </a:p>
          <a:p>
            <a:r>
              <a:rPr lang="en-US" dirty="0" smtClean="0"/>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18</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9274581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School</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UGA Graduate School sets campus-wide policy and procedures for graduate education</a:t>
            </a:r>
          </a:p>
          <a:p>
            <a:r>
              <a:rPr lang="en-US" dirty="0" smtClean="0"/>
              <a:t>Each graduate program may choose different ways to satisfy Graduate School policies</a:t>
            </a:r>
          </a:p>
          <a:p>
            <a:r>
              <a:rPr lang="en-US" dirty="0" smtClean="0"/>
              <a:t>When you have a question about graduate student policies, first talk with your program’s coordinator (graduate program administrator, degree program assistant, several titles), who can contact the Graduate School if necessary</a:t>
            </a:r>
          </a:p>
          <a:p>
            <a:r>
              <a:rPr lang="en-US" dirty="0" smtClean="0"/>
              <a:t>Graduate students are solely responsible for satisfying all requirements and meeting all deadlines</a:t>
            </a:r>
          </a:p>
          <a:p>
            <a:pPr algn="just"/>
            <a:r>
              <a:rPr lang="en-US" dirty="0" err="1" smtClean="0">
                <a:hlinkClick r:id="rId2"/>
              </a:rPr>
              <a:t>grad.uga.edu</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19</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9885500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UGA ROOTS</a:t>
            </a:r>
            <a:endParaRPr lang="en-US" dirty="0"/>
          </a:p>
        </p:txBody>
      </p:sp>
      <p:sp>
        <p:nvSpPr>
          <p:cNvPr id="3" name="Content Placeholder 2"/>
          <p:cNvSpPr>
            <a:spLocks noGrp="1"/>
          </p:cNvSpPr>
          <p:nvPr>
            <p:ph idx="1"/>
          </p:nvPr>
        </p:nvSpPr>
        <p:spPr/>
        <p:txBody>
          <a:bodyPr/>
          <a:lstStyle/>
          <a:p>
            <a:r>
              <a:rPr lang="en-US" dirty="0" smtClean="0"/>
              <a:t>Provides information about the practical aspects of research and scholarship at UGA</a:t>
            </a:r>
          </a:p>
          <a:p>
            <a:r>
              <a:rPr lang="en-US" dirty="0" smtClean="0"/>
              <a:t>Appropriate for graduate students, postdocs, early career faculty</a:t>
            </a:r>
          </a:p>
          <a:p>
            <a:r>
              <a:rPr lang="en-US" dirty="0" smtClean="0"/>
              <a:t>Periodic orientation </a:t>
            </a:r>
            <a:r>
              <a:rPr lang="en-US" dirty="0" smtClean="0"/>
              <a:t>session is strongly recommended for new researchers</a:t>
            </a:r>
          </a:p>
          <a:p>
            <a:r>
              <a:rPr lang="en-US" dirty="0" smtClean="0"/>
              <a:t>Eight individual training sessions after orientation, on two-year rotation</a:t>
            </a:r>
          </a:p>
          <a:p>
            <a:r>
              <a:rPr lang="en-US" dirty="0" smtClean="0"/>
              <a:t>Orientation is a summary of where to find information; </a:t>
            </a:r>
            <a:r>
              <a:rPr lang="en-US" dirty="0" smtClean="0">
                <a:solidFill>
                  <a:srgbClr val="FF0000"/>
                </a:solidFill>
              </a:rPr>
              <a:t>your input will guide its evolution</a:t>
            </a:r>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2</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5246870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Assistantship Pay Rates</a:t>
            </a:r>
            <a:endParaRPr lang="en-US" dirty="0"/>
          </a:p>
        </p:txBody>
      </p:sp>
      <p:sp>
        <p:nvSpPr>
          <p:cNvPr id="3" name="Content Placeholder 2"/>
          <p:cNvSpPr>
            <a:spLocks noGrp="1"/>
          </p:cNvSpPr>
          <p:nvPr>
            <p:ph idx="1"/>
          </p:nvPr>
        </p:nvSpPr>
        <p:spPr/>
        <p:txBody>
          <a:bodyPr/>
          <a:lstStyle/>
          <a:p>
            <a:r>
              <a:rPr lang="en-US" dirty="0" smtClean="0"/>
              <a:t>Pay rates are set by college, school, or program</a:t>
            </a:r>
          </a:p>
          <a:p>
            <a:r>
              <a:rPr lang="en-US" dirty="0" smtClean="0"/>
              <a:t>Pay rates are based on % of assigned work time per week (between 33% and 50%)</a:t>
            </a:r>
          </a:p>
          <a:p>
            <a:r>
              <a:rPr lang="en-US" dirty="0" smtClean="0"/>
              <a:t>Differential rate between master’s and doctoral level students</a:t>
            </a:r>
          </a:p>
          <a:p>
            <a:r>
              <a:rPr lang="en-US" dirty="0" smtClean="0"/>
              <a:t>Differential rate between academic and fiscal year employment</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Graduate Student Health Insurance</a:t>
            </a:r>
            <a:endParaRPr lang="en-US" dirty="0"/>
          </a:p>
        </p:txBody>
      </p:sp>
      <p:sp>
        <p:nvSpPr>
          <p:cNvPr id="5" name="Content Placeholder 4"/>
          <p:cNvSpPr>
            <a:spLocks noGrp="1"/>
          </p:cNvSpPr>
          <p:nvPr>
            <p:ph idx="1"/>
          </p:nvPr>
        </p:nvSpPr>
        <p:spPr/>
        <p:txBody>
          <a:bodyPr>
            <a:normAutofit/>
          </a:bodyPr>
          <a:lstStyle/>
          <a:p>
            <a:r>
              <a:rPr lang="en-US" dirty="0" smtClean="0"/>
              <a:t>Mandatory plan for international students, students receiving graduate assistantships, qualified fellowships, and qualified training grants</a:t>
            </a:r>
          </a:p>
          <a:p>
            <a:r>
              <a:rPr lang="en-US" dirty="0" smtClean="0"/>
              <a:t>Students who are mandated to have coverage under the mandatory student health insurance plan may request to opt out of the mandatory student health insurance plan if they can demonstrate they have a health insurance plan that meets the minimum requirements. </a:t>
            </a:r>
          </a:p>
          <a:p>
            <a:r>
              <a:rPr lang="en-US" dirty="0" smtClean="0"/>
              <a:t>General student health insurance information </a:t>
            </a:r>
            <a:r>
              <a:rPr lang="en-US" dirty="0" smtClean="0">
                <a:hlinkClick r:id="rId2"/>
              </a:rPr>
              <a:t>http://www.hr.uga.edu/benefits/stuins/stuins.html</a:t>
            </a:r>
            <a:endParaRPr lang="en-US" dirty="0" smtClean="0"/>
          </a:p>
          <a:p>
            <a:r>
              <a:rPr lang="en-US" dirty="0" smtClean="0"/>
              <a:t>Contact Joanna Manzi, </a:t>
            </a:r>
            <a:r>
              <a:rPr lang="en-US" dirty="0" smtClean="0">
                <a:hlinkClick r:id="rId3"/>
              </a:rPr>
              <a:t>gshiplan@uga.edu</a:t>
            </a:r>
            <a:r>
              <a:rPr lang="en-US" dirty="0" smtClean="0"/>
              <a:t>, for specific information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Student Listserv</a:t>
            </a:r>
            <a:endParaRPr lang="en-US" dirty="0"/>
          </a:p>
        </p:txBody>
      </p:sp>
      <p:sp>
        <p:nvSpPr>
          <p:cNvPr id="3" name="Content Placeholder 2"/>
          <p:cNvSpPr>
            <a:spLocks noGrp="1"/>
          </p:cNvSpPr>
          <p:nvPr>
            <p:ph idx="1"/>
          </p:nvPr>
        </p:nvSpPr>
        <p:spPr>
          <a:xfrm>
            <a:off x="457200" y="1600200"/>
            <a:ext cx="8458200" cy="4724400"/>
          </a:xfrm>
        </p:spPr>
        <p:txBody>
          <a:bodyPr>
            <a:normAutofit/>
          </a:bodyPr>
          <a:lstStyle/>
          <a:p>
            <a:r>
              <a:rPr lang="en-US" b="1" i="1" dirty="0" smtClean="0"/>
              <a:t>Official </a:t>
            </a:r>
            <a:r>
              <a:rPr lang="en-US" dirty="0" smtClean="0"/>
              <a:t>university communication with all graduate students is the Graduate Student listserv</a:t>
            </a:r>
          </a:p>
          <a:p>
            <a:pPr lvl="1"/>
            <a:r>
              <a:rPr lang="en-US" dirty="0" smtClean="0"/>
              <a:t>Policies</a:t>
            </a:r>
          </a:p>
          <a:p>
            <a:pPr lvl="1"/>
            <a:r>
              <a:rPr lang="en-US" dirty="0" smtClean="0"/>
              <a:t>Deadlines</a:t>
            </a:r>
          </a:p>
          <a:p>
            <a:pPr lvl="1"/>
            <a:r>
              <a:rPr lang="en-US" dirty="0" smtClean="0"/>
              <a:t>Special events</a:t>
            </a:r>
          </a:p>
          <a:p>
            <a:pPr lvl="1"/>
            <a:r>
              <a:rPr lang="en-US" dirty="0" smtClean="0"/>
              <a:t>Fellowship, scholarship, and other award announcements</a:t>
            </a:r>
          </a:p>
          <a:p>
            <a:r>
              <a:rPr lang="en-US" dirty="0" smtClean="0"/>
              <a:t>All admitted graduate students are added to listserv</a:t>
            </a:r>
          </a:p>
          <a:p>
            <a:r>
              <a:rPr lang="en-US" dirty="0" smtClean="0"/>
              <a:t>Information also posted on Graduate School website, Facebook page, and Twitter feed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Faculty</a:t>
            </a:r>
            <a:endParaRPr lang="en-US" dirty="0"/>
          </a:p>
        </p:txBody>
      </p:sp>
      <p:sp>
        <p:nvSpPr>
          <p:cNvPr id="3" name="Content Placeholder 2"/>
          <p:cNvSpPr>
            <a:spLocks noGrp="1"/>
          </p:cNvSpPr>
          <p:nvPr>
            <p:ph idx="1"/>
          </p:nvPr>
        </p:nvSpPr>
        <p:spPr/>
        <p:txBody>
          <a:bodyPr>
            <a:normAutofit/>
          </a:bodyPr>
          <a:lstStyle/>
          <a:p>
            <a:r>
              <a:rPr lang="en-US" dirty="0" smtClean="0"/>
              <a:t>To be major professor, faculty must be members of the Graduate Faculty</a:t>
            </a:r>
          </a:p>
          <a:p>
            <a:r>
              <a:rPr lang="en-US" dirty="0" smtClean="0"/>
              <a:t>Three principal intellectual criteria for any faculty member seeking membership in the Graduate Faculty:</a:t>
            </a:r>
          </a:p>
          <a:p>
            <a:pPr marL="738188" lvl="1" indent="-338138">
              <a:buFont typeface="+mj-lt"/>
              <a:buAutoNum type="arabicPeriod"/>
            </a:pPr>
            <a:r>
              <a:rPr lang="en-US" sz="2400" dirty="0" smtClean="0"/>
              <a:t>Doctorate or highest earned terminal degree from an accredited institution in the faculty member’s discipline</a:t>
            </a:r>
          </a:p>
          <a:p>
            <a:pPr marL="738188" lvl="1" indent="-338138">
              <a:buFont typeface="+mj-lt"/>
              <a:buAutoNum type="arabicPeriod"/>
            </a:pPr>
            <a:r>
              <a:rPr lang="en-US" sz="2400" dirty="0" smtClean="0"/>
              <a:t>Proficiency in conducting scholarly research</a:t>
            </a:r>
          </a:p>
          <a:p>
            <a:pPr marL="738188" lvl="1" indent="-338138">
              <a:buFont typeface="+mj-lt"/>
              <a:buAutoNum type="arabicPeriod"/>
            </a:pPr>
            <a:r>
              <a:rPr lang="en-US" sz="2400" dirty="0" smtClean="0"/>
              <a:t>Proficiency in supervising scholarly research</a:t>
            </a:r>
            <a:br>
              <a:rPr lang="en-US" sz="2400" dirty="0" smtClean="0"/>
            </a:br>
            <a:endParaRPr lang="en-US" sz="2400" dirty="0">
              <a:hlinkClick r:id="rId2"/>
            </a:endParaRPr>
          </a:p>
          <a:p>
            <a:pPr algn="ctr">
              <a:buNone/>
            </a:pPr>
            <a:r>
              <a:rPr lang="en-US" dirty="0" smtClean="0">
                <a:hlinkClick r:id="rId2"/>
              </a:rPr>
              <a:t>http://grad.uga.edu/faculty/procedures.html</a:t>
            </a:r>
            <a:endParaRPr lang="en-US" dirty="0" smtClean="0"/>
          </a:p>
          <a:p>
            <a:pPr>
              <a:buNone/>
            </a:pPr>
            <a:endParaRPr lang="en-US" dirty="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solidFill>
                  <a:srgbClr val="D9D9D9"/>
                </a:solidFill>
              </a:rPr>
              <a:t>Graduate School / Graduate Student Policies</a:t>
            </a:r>
          </a:p>
          <a:p>
            <a:r>
              <a:rPr lang="en-US" dirty="0" smtClean="0"/>
              <a:t>Postdoctoral Research Scholar Policies</a:t>
            </a:r>
          </a:p>
          <a:p>
            <a:r>
              <a:rPr lang="en-US" dirty="0" smtClean="0"/>
              <a:t>International Student, Scholar and Immigration Services</a:t>
            </a:r>
          </a:p>
          <a:p>
            <a:r>
              <a:rPr lang="en-US" dirty="0" smtClean="0"/>
              <a:t>UGA Libraries</a:t>
            </a:r>
          </a:p>
          <a:p>
            <a:r>
              <a:rPr lang="en-US" dirty="0" smtClean="0"/>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24</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7931879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Postdoctoral Research Scholar Policies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latin typeface="Arial (body)"/>
                <a:cs typeface="Arial (body)"/>
              </a:rPr>
              <a:t>Term of Appointment</a:t>
            </a:r>
          </a:p>
          <a:p>
            <a:pPr lvl="1"/>
            <a:r>
              <a:rPr lang="en-US" dirty="0" smtClean="0">
                <a:latin typeface="Arial (body)"/>
                <a:cs typeface="Arial (body)"/>
              </a:rPr>
              <a:t>Maximum term of 5 years</a:t>
            </a:r>
          </a:p>
          <a:p>
            <a:pPr lvl="1"/>
            <a:r>
              <a:rPr lang="en-US" dirty="0" smtClean="0">
                <a:latin typeface="Arial (body)"/>
                <a:cs typeface="Arial (body)"/>
              </a:rPr>
              <a:t>At end of 5 years, must be separated or </a:t>
            </a:r>
          </a:p>
          <a:p>
            <a:pPr lvl="1" indent="-7938">
              <a:buNone/>
            </a:pPr>
            <a:r>
              <a:rPr lang="en-US" dirty="0" smtClean="0">
                <a:latin typeface="Arial (body)"/>
                <a:cs typeface="Arial (body)"/>
              </a:rPr>
              <a:t>moved into a new position with 90 days notice</a:t>
            </a:r>
          </a:p>
          <a:p>
            <a:pPr lvl="1"/>
            <a:r>
              <a:rPr lang="en-US" dirty="0" smtClean="0">
                <a:latin typeface="Arial (body)"/>
                <a:cs typeface="Arial (body)"/>
              </a:rPr>
              <a:t>Potential established positions at UGA</a:t>
            </a:r>
          </a:p>
          <a:p>
            <a:pPr lvl="2"/>
            <a:r>
              <a:rPr lang="en-US" dirty="0" smtClean="0">
                <a:latin typeface="Arial (body)"/>
                <a:cs typeface="Arial (body)"/>
              </a:rPr>
              <a:t>Research Professional IV (or III)</a:t>
            </a:r>
          </a:p>
          <a:p>
            <a:pPr lvl="2"/>
            <a:r>
              <a:rPr lang="en-US" dirty="0" err="1" smtClean="0">
                <a:latin typeface="Arial (body)"/>
                <a:cs typeface="Arial (body)"/>
              </a:rPr>
              <a:t>Asst</a:t>
            </a:r>
            <a:r>
              <a:rPr lang="en-US" dirty="0" smtClean="0">
                <a:latin typeface="Arial (body)"/>
                <a:cs typeface="Arial (body)"/>
              </a:rPr>
              <a:t> Research Scientist (non-tenure track faculty)</a:t>
            </a:r>
          </a:p>
          <a:p>
            <a:r>
              <a:rPr lang="en-US" dirty="0" smtClean="0">
                <a:latin typeface="Arial (body)"/>
                <a:cs typeface="Arial (body)"/>
              </a:rPr>
              <a:t>Compensation</a:t>
            </a:r>
          </a:p>
          <a:p>
            <a:pPr lvl="1"/>
            <a:r>
              <a:rPr lang="en-US" dirty="0" smtClean="0">
                <a:latin typeface="Arial (body)"/>
                <a:cs typeface="Arial (body)"/>
              </a:rPr>
              <a:t>Postdoctoral research scholars should be compensated at a level appropriate to their advanced education and training</a:t>
            </a:r>
          </a:p>
          <a:p>
            <a:pPr marL="452120" lvl="1" indent="-177800"/>
            <a:r>
              <a:rPr lang="en-US" dirty="0" smtClean="0">
                <a:latin typeface="Arial (body)"/>
                <a:cs typeface="Arial (body)"/>
              </a:rPr>
              <a:t>The </a:t>
            </a:r>
            <a:r>
              <a:rPr lang="en-US" dirty="0">
                <a:latin typeface="Arial (body)"/>
                <a:cs typeface="Arial (body)"/>
              </a:rPr>
              <a:t>university strongly suggests a minimum salary of $</a:t>
            </a:r>
            <a:r>
              <a:rPr lang="en-US" dirty="0" smtClean="0">
                <a:latin typeface="Arial (body)"/>
                <a:cs typeface="Arial (body)"/>
              </a:rPr>
              <a:t>35,000 </a:t>
            </a:r>
            <a:r>
              <a:rPr lang="en-US" dirty="0">
                <a:latin typeface="Arial (body)"/>
                <a:cs typeface="Arial (body)"/>
              </a:rPr>
              <a:t>in </a:t>
            </a:r>
            <a:r>
              <a:rPr lang="en-US" dirty="0" smtClean="0">
                <a:latin typeface="Arial (body)"/>
                <a:cs typeface="Arial (body)"/>
              </a:rPr>
              <a:t>FY2014 </a:t>
            </a:r>
            <a:r>
              <a:rPr lang="en-US" dirty="0">
                <a:latin typeface="Arial (body)"/>
                <a:cs typeface="Arial (body)"/>
              </a:rPr>
              <a:t>for Postdoctoral Research </a:t>
            </a:r>
            <a:r>
              <a:rPr lang="en-US" dirty="0" smtClean="0">
                <a:latin typeface="Arial (body)"/>
                <a:cs typeface="Arial (body)"/>
              </a:rPr>
              <a:t>Associates</a:t>
            </a:r>
            <a:endParaRPr lang="en-US" dirty="0">
              <a:latin typeface="Arial (body)"/>
              <a:cs typeface="Arial (body)"/>
            </a:endParaRPr>
          </a:p>
          <a:p>
            <a:pPr marL="452120" lvl="1" indent="-177800"/>
            <a:r>
              <a:rPr lang="en-US" dirty="0">
                <a:latin typeface="Arial (body)"/>
                <a:cs typeface="Arial (body)"/>
              </a:rPr>
              <a:t>In some disciplines, external funding agencies provide salary guidance. </a:t>
            </a:r>
            <a:r>
              <a:rPr lang="en-US" dirty="0" smtClean="0">
                <a:latin typeface="Arial (body)"/>
                <a:cs typeface="Arial (body)"/>
              </a:rPr>
              <a:t>For </a:t>
            </a:r>
            <a:r>
              <a:rPr lang="en-US" dirty="0">
                <a:latin typeface="Arial (body)"/>
                <a:cs typeface="Arial (body)"/>
              </a:rPr>
              <a:t>example, in the biological sciences, NIH publishes guidelines based on years of training </a:t>
            </a:r>
            <a:r>
              <a:rPr lang="en-US" dirty="0" smtClean="0">
                <a:latin typeface="Arial (body)"/>
                <a:cs typeface="Arial (body)"/>
              </a:rPr>
              <a:t>experience</a:t>
            </a:r>
            <a:endParaRPr lang="en-US" dirty="0">
              <a:latin typeface="Arial (body)"/>
              <a:cs typeface="Arial (body)"/>
            </a:endParaRPr>
          </a:p>
          <a:p>
            <a:pPr marL="177800" indent="-177800"/>
            <a:r>
              <a:rPr lang="en-US" dirty="0">
                <a:latin typeface="Arial (body)"/>
                <a:cs typeface="Arial (body)"/>
                <a:hlinkClick r:id="rId2"/>
              </a:rPr>
              <a:t>www.ovpr.uga.edu/docs/policies/opa/postdoctoral-research-</a:t>
            </a:r>
            <a:r>
              <a:rPr lang="en-US" dirty="0" smtClean="0">
                <a:latin typeface="Arial (body)"/>
                <a:cs typeface="Arial (body)"/>
                <a:hlinkClick r:id="rId2"/>
              </a:rPr>
              <a:t>appointments</a:t>
            </a:r>
            <a:endParaRPr lang="en-US" dirty="0">
              <a:latin typeface="Arial (body)"/>
              <a:cs typeface="Arial (body)"/>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25</a:t>
            </a:fld>
            <a:endParaRPr lang="en-US"/>
          </a:p>
        </p:txBody>
      </p:sp>
      <p:grpSp>
        <p:nvGrpSpPr>
          <p:cNvPr id="10" name="Group 9"/>
          <p:cNvGrpSpPr/>
          <p:nvPr/>
        </p:nvGrpSpPr>
        <p:grpSpPr>
          <a:xfrm>
            <a:off x="6570278" y="1299605"/>
            <a:ext cx="1554480" cy="2637676"/>
            <a:chOff x="6570278" y="1299605"/>
            <a:chExt cx="1554480" cy="2637676"/>
          </a:xfrm>
        </p:grpSpPr>
        <p:pic>
          <p:nvPicPr>
            <p:cNvPr id="4" name="Picture 3" descr="JHawk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278" y="1299605"/>
              <a:ext cx="1554480" cy="2329899"/>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6570278" y="3629504"/>
              <a:ext cx="1554480" cy="307777"/>
            </a:xfrm>
            <a:prstGeom prst="rect">
              <a:avLst/>
            </a:prstGeom>
            <a:noFill/>
          </p:spPr>
          <p:txBody>
            <a:bodyPr wrap="square" rtlCol="0">
              <a:spAutoFit/>
            </a:bodyPr>
            <a:lstStyle/>
            <a:p>
              <a:pPr algn="ctr"/>
              <a:r>
                <a:rPr lang="en-US" sz="1400" dirty="0" smtClean="0"/>
                <a:t>Jessica Hawks</a:t>
              </a:r>
              <a:endParaRPr lang="en-US" sz="1400" dirty="0"/>
            </a:p>
          </p:txBody>
        </p:sp>
      </p:grpSp>
      <p:sp>
        <p:nvSpPr>
          <p:cNvPr id="9" name="Footer Placeholder 8"/>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7945006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FEC368-1D7A-4F81-ABF6-AE0E36BAF64C}" type="slidenum">
              <a:rPr lang="en-US" smtClean="0"/>
              <a:pPr/>
              <a:t>26</a:t>
            </a:fld>
            <a:endParaRPr lang="en-US"/>
          </a:p>
        </p:txBody>
      </p:sp>
      <p:sp>
        <p:nvSpPr>
          <p:cNvPr id="9" name="Footer Placeholder 8"/>
          <p:cNvSpPr>
            <a:spLocks noGrp="1"/>
          </p:cNvSpPr>
          <p:nvPr>
            <p:ph type="ftr" sz="quarter" idx="11"/>
          </p:nvPr>
        </p:nvSpPr>
        <p:spPr/>
        <p:txBody>
          <a:bodyPr/>
          <a:lstStyle/>
          <a:p>
            <a:pPr algn="r"/>
            <a:r>
              <a:rPr lang="en-US" smtClean="0"/>
              <a:t>Researcher Orientation &amp; Ongoing Training Series </a:t>
            </a:r>
            <a:endParaRPr lang="en-US" dirty="0"/>
          </a:p>
        </p:txBody>
      </p:sp>
      <p:pic>
        <p:nvPicPr>
          <p:cNvPr id="8" name="Picture 7" descr="Postdoc_Portal_home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97" y="470875"/>
            <a:ext cx="7957909" cy="62872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65417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solidFill>
                  <a:srgbClr val="D9D9D9"/>
                </a:solidFill>
              </a:rPr>
              <a:t>Graduate School / Graduate Student Policies</a:t>
            </a:r>
          </a:p>
          <a:p>
            <a:r>
              <a:rPr lang="en-US" dirty="0" smtClean="0">
                <a:solidFill>
                  <a:srgbClr val="D9D9D9"/>
                </a:solidFill>
              </a:rPr>
              <a:t>Postdoctoral Research Scholar Policies</a:t>
            </a:r>
          </a:p>
          <a:p>
            <a:r>
              <a:rPr lang="en-US" dirty="0" smtClean="0"/>
              <a:t>International Student, Scholar and Immigration Services</a:t>
            </a:r>
          </a:p>
          <a:p>
            <a:r>
              <a:rPr lang="en-US" dirty="0" smtClean="0"/>
              <a:t>UGA Libraries</a:t>
            </a:r>
          </a:p>
          <a:p>
            <a:r>
              <a:rPr lang="en-US" dirty="0" smtClean="0"/>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27</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697679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Student, Scholar &amp; Immigration Services (ISSIS)</a:t>
            </a:r>
            <a:endParaRPr lang="en-US" dirty="0"/>
          </a:p>
        </p:txBody>
      </p:sp>
      <p:sp>
        <p:nvSpPr>
          <p:cNvPr id="6" name="Content Placeholder 2"/>
          <p:cNvSpPr>
            <a:spLocks noGrp="1"/>
          </p:cNvSpPr>
          <p:nvPr>
            <p:ph idx="1"/>
          </p:nvPr>
        </p:nvSpPr>
        <p:spPr>
          <a:xfrm>
            <a:off x="2805586" y="1600200"/>
            <a:ext cx="5881213" cy="5257800"/>
          </a:xfrm>
        </p:spPr>
        <p:txBody>
          <a:bodyPr>
            <a:normAutofit/>
          </a:bodyPr>
          <a:lstStyle/>
          <a:p>
            <a:pPr marL="0" indent="0">
              <a:buNone/>
            </a:pPr>
            <a:endParaRPr lang="en-US" dirty="0" smtClean="0"/>
          </a:p>
          <a:p>
            <a:pPr marL="0" indent="0">
              <a:buNone/>
            </a:pPr>
            <a:r>
              <a:rPr lang="en-US" dirty="0" smtClean="0"/>
              <a:t>Contact Information:</a:t>
            </a:r>
          </a:p>
          <a:p>
            <a:r>
              <a:rPr lang="en-US" dirty="0" smtClean="0"/>
              <a:t>Office </a:t>
            </a:r>
            <a:r>
              <a:rPr lang="en-US" dirty="0"/>
              <a:t>of International Education</a:t>
            </a:r>
          </a:p>
          <a:p>
            <a:r>
              <a:rPr lang="en-US" dirty="0"/>
              <a:t>1324 South Lumpkin Street</a:t>
            </a:r>
          </a:p>
          <a:p>
            <a:r>
              <a:rPr lang="en-US" dirty="0"/>
              <a:t>Athens, GA </a:t>
            </a:r>
            <a:r>
              <a:rPr lang="en-US" dirty="0" smtClean="0"/>
              <a:t>30602</a:t>
            </a:r>
            <a:endParaRPr lang="en-US" dirty="0"/>
          </a:p>
          <a:p>
            <a:r>
              <a:rPr lang="en-US" dirty="0" smtClean="0"/>
              <a:t>706</a:t>
            </a:r>
            <a:r>
              <a:rPr lang="en-US" dirty="0"/>
              <a:t>-</a:t>
            </a:r>
            <a:r>
              <a:rPr lang="en-US" dirty="0" smtClean="0"/>
              <a:t>542</a:t>
            </a:r>
            <a:r>
              <a:rPr lang="en-US" dirty="0"/>
              <a:t>-2900</a:t>
            </a:r>
          </a:p>
          <a:p>
            <a:r>
              <a:rPr lang="en-US" dirty="0" smtClean="0">
                <a:hlinkClick r:id="rId2"/>
              </a:rPr>
              <a:t>issis</a:t>
            </a:r>
            <a:r>
              <a:rPr lang="en-US" dirty="0">
                <a:hlinkClick r:id="rId2"/>
              </a:rPr>
              <a:t>@uga.edu</a:t>
            </a:r>
            <a:endParaRPr lang="en-US" dirty="0"/>
          </a:p>
          <a:p>
            <a:r>
              <a:rPr lang="en-US" dirty="0">
                <a:hlinkClick r:id="rId3"/>
              </a:rPr>
              <a:t>http://</a:t>
            </a:r>
            <a:r>
              <a:rPr lang="en-US" dirty="0" smtClean="0">
                <a:hlinkClick r:id="rId3"/>
              </a:rPr>
              <a:t>www.issis.uga.edu</a:t>
            </a:r>
            <a:endParaRPr lang="en-US" dirty="0"/>
          </a:p>
          <a:p>
            <a:endParaRPr lang="en-US" dirty="0"/>
          </a:p>
        </p:txBody>
      </p:sp>
      <p:grpSp>
        <p:nvGrpSpPr>
          <p:cNvPr id="8" name="Group 7"/>
          <p:cNvGrpSpPr/>
          <p:nvPr/>
        </p:nvGrpSpPr>
        <p:grpSpPr>
          <a:xfrm>
            <a:off x="457200" y="2102316"/>
            <a:ext cx="2154586" cy="4115492"/>
            <a:chOff x="457200" y="1851260"/>
            <a:chExt cx="2154586" cy="4115492"/>
          </a:xfrm>
        </p:grpSpPr>
        <p:pic>
          <p:nvPicPr>
            <p:cNvPr id="5" name="Picture 2" descr="C:\Users\mobleyck\Pictures\RCatmur.jpg"/>
            <p:cNvPicPr>
              <a:picLocks noChangeAspect="1" noChangeArrowheads="1"/>
            </p:cNvPicPr>
            <p:nvPr/>
          </p:nvPicPr>
          <p:blipFill>
            <a:blip r:embed="rId4" cstate="print"/>
            <a:srcRect/>
            <a:stretch>
              <a:fillRect/>
            </a:stretch>
          </p:blipFill>
          <p:spPr bwMode="auto">
            <a:xfrm>
              <a:off x="457200" y="1851260"/>
              <a:ext cx="2139820" cy="3001465"/>
            </a:xfrm>
            <a:prstGeom prst="rect">
              <a:avLst/>
            </a:prstGeom>
            <a:noFill/>
            <a:effectLst>
              <a:outerShdw blurRad="50800" dist="38100" dir="2700000" algn="tl" rotWithShape="0">
                <a:prstClr val="black">
                  <a:alpha val="40000"/>
                </a:prstClr>
              </a:outerShdw>
            </a:effectLst>
          </p:spPr>
        </p:pic>
        <p:sp>
          <p:nvSpPr>
            <p:cNvPr id="7" name="TextBox 6"/>
            <p:cNvSpPr txBox="1"/>
            <p:nvPr/>
          </p:nvSpPr>
          <p:spPr>
            <a:xfrm>
              <a:off x="471966" y="4858756"/>
              <a:ext cx="2139820" cy="1107996"/>
            </a:xfrm>
            <a:prstGeom prst="rect">
              <a:avLst/>
            </a:prstGeom>
            <a:noFill/>
          </p:spPr>
          <p:txBody>
            <a:bodyPr wrap="square" rtlCol="0">
              <a:spAutoFit/>
            </a:bodyPr>
            <a:lstStyle/>
            <a:p>
              <a:r>
                <a:rPr lang="en-US" b="1" dirty="0" smtClean="0"/>
                <a:t>Robin </a:t>
              </a:r>
              <a:r>
                <a:rPr lang="en-US" b="1" dirty="0" err="1" smtClean="0"/>
                <a:t>Catmur</a:t>
              </a:r>
              <a:endParaRPr lang="en-US" b="1" dirty="0" smtClean="0"/>
            </a:p>
            <a:p>
              <a:r>
                <a:rPr lang="en-US" sz="1600" dirty="0" smtClean="0"/>
                <a:t>Director, ISSIS, Office of International Education</a:t>
              </a:r>
              <a:endParaRPr lang="en-US" sz="1600" dirty="0"/>
            </a:p>
          </p:txBody>
        </p:sp>
      </p:grpSp>
      <p:sp>
        <p:nvSpPr>
          <p:cNvPr id="3" name="Slide Number Placeholder 2"/>
          <p:cNvSpPr>
            <a:spLocks noGrp="1"/>
          </p:cNvSpPr>
          <p:nvPr>
            <p:ph type="sldNum" sz="quarter" idx="12"/>
          </p:nvPr>
        </p:nvSpPr>
        <p:spPr/>
        <p:txBody>
          <a:bodyPr/>
          <a:lstStyle/>
          <a:p>
            <a:fld id="{0CFEC368-1D7A-4F81-ABF6-AE0E36BAF64C}" type="slidenum">
              <a:rPr lang="en-US" smtClean="0"/>
              <a:pPr/>
              <a:t>28</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489546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ISSIS: Visa Categories for Postdocs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buClr>
                <a:schemeClr val="accent3"/>
              </a:buClr>
              <a:defRPr/>
            </a:pPr>
            <a:r>
              <a:rPr lang="en-US" dirty="0"/>
              <a:t>J-1 </a:t>
            </a:r>
            <a:r>
              <a:rPr lang="en-US" dirty="0" smtClean="0"/>
              <a:t>categories</a:t>
            </a:r>
            <a:endParaRPr lang="en-US" dirty="0"/>
          </a:p>
          <a:p>
            <a:pPr lvl="1">
              <a:buClr>
                <a:schemeClr val="accent3"/>
              </a:buClr>
              <a:defRPr/>
            </a:pPr>
            <a:r>
              <a:rPr lang="en-US" dirty="0"/>
              <a:t>Student</a:t>
            </a:r>
          </a:p>
          <a:p>
            <a:pPr lvl="1">
              <a:buClr>
                <a:schemeClr val="accent3"/>
              </a:buClr>
              <a:defRPr/>
            </a:pPr>
            <a:r>
              <a:rPr lang="en-US" dirty="0"/>
              <a:t>Student Intern</a:t>
            </a:r>
          </a:p>
          <a:p>
            <a:pPr lvl="1">
              <a:buClr>
                <a:schemeClr val="accent3"/>
              </a:buClr>
              <a:defRPr/>
            </a:pPr>
            <a:r>
              <a:rPr lang="en-US" dirty="0"/>
              <a:t>Professor </a:t>
            </a:r>
          </a:p>
          <a:p>
            <a:pPr lvl="1">
              <a:buClr>
                <a:schemeClr val="accent3"/>
              </a:buClr>
              <a:defRPr/>
            </a:pPr>
            <a:r>
              <a:rPr lang="en-US" dirty="0"/>
              <a:t>Specialist</a:t>
            </a:r>
          </a:p>
          <a:p>
            <a:pPr lvl="1">
              <a:buClr>
                <a:schemeClr val="accent3"/>
              </a:buClr>
              <a:defRPr/>
            </a:pPr>
            <a:r>
              <a:rPr lang="en-US" dirty="0"/>
              <a:t>Research Scholar</a:t>
            </a:r>
          </a:p>
          <a:p>
            <a:pPr lvl="1">
              <a:buClr>
                <a:schemeClr val="accent3"/>
              </a:buClr>
              <a:defRPr/>
            </a:pPr>
            <a:r>
              <a:rPr lang="en-US" dirty="0"/>
              <a:t>Short-term Scholar</a:t>
            </a:r>
          </a:p>
          <a:p>
            <a:pPr>
              <a:buClr>
                <a:schemeClr val="accent3"/>
              </a:buClr>
              <a:defRPr/>
            </a:pPr>
            <a:r>
              <a:rPr lang="en-US" dirty="0"/>
              <a:t>H-1B temporary worker</a:t>
            </a:r>
          </a:p>
          <a:p>
            <a:pPr>
              <a:buClr>
                <a:schemeClr val="accent3"/>
              </a:buClr>
              <a:defRPr/>
            </a:pPr>
            <a:r>
              <a:rPr lang="en-US" dirty="0"/>
              <a:t>E-3 (Australian nationals); TN (Canadian or Mexican nationals)</a:t>
            </a:r>
          </a:p>
          <a:p>
            <a:pPr>
              <a:buClr>
                <a:schemeClr val="accent3"/>
              </a:buClr>
              <a:defRPr/>
            </a:pPr>
            <a:r>
              <a:rPr lang="en-US" dirty="0"/>
              <a:t>Permanent residency </a:t>
            </a:r>
            <a:r>
              <a:rPr lang="en-US" b="1" dirty="0">
                <a:solidFill>
                  <a:srgbClr val="FF0000"/>
                </a:solidFill>
              </a:rPr>
              <a:t>ONLY</a:t>
            </a:r>
            <a:r>
              <a:rPr lang="en-US" dirty="0"/>
              <a:t> if you are </a:t>
            </a:r>
            <a:r>
              <a:rPr lang="en-US" dirty="0" smtClean="0"/>
              <a:t>“promoted” </a:t>
            </a:r>
            <a:r>
              <a:rPr lang="en-US" dirty="0"/>
              <a:t>to a permanent research or teaching </a:t>
            </a:r>
            <a:r>
              <a:rPr lang="en-US" dirty="0" smtClean="0"/>
              <a:t>position</a:t>
            </a:r>
            <a:r>
              <a:rPr lang="en-US" dirty="0"/>
              <a:t> </a:t>
            </a:r>
            <a:r>
              <a:rPr lang="en-US" dirty="0" smtClean="0"/>
              <a:t>…</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29</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8081525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“research office” (OVPR)</a:t>
            </a:r>
          </a:p>
          <a:p>
            <a:r>
              <a:rPr lang="en-US" dirty="0" smtClean="0"/>
              <a:t>Administrative Policies</a:t>
            </a:r>
          </a:p>
          <a:p>
            <a:r>
              <a:rPr lang="en-US" dirty="0" smtClean="0"/>
              <a:t>UGA Human Resources</a:t>
            </a:r>
          </a:p>
          <a:p>
            <a:r>
              <a:rPr lang="en-US" dirty="0" smtClean="0"/>
              <a:t>Graduate School / Graduate Student Policies</a:t>
            </a:r>
          </a:p>
          <a:p>
            <a:r>
              <a:rPr lang="en-US" dirty="0" smtClean="0"/>
              <a:t>Postdoctoral Research Scholar Policies</a:t>
            </a:r>
          </a:p>
          <a:p>
            <a:r>
              <a:rPr lang="en-US" dirty="0" smtClean="0"/>
              <a:t>International Student, Scholar and Immigration Services</a:t>
            </a:r>
          </a:p>
          <a:p>
            <a:r>
              <a:rPr lang="en-US" dirty="0" smtClean="0"/>
              <a:t>UGA Libraries</a:t>
            </a:r>
          </a:p>
          <a:p>
            <a:r>
              <a:rPr lang="en-US" dirty="0" smtClean="0"/>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3</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4152438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ISSIS: J-1 / H-1B Advisors Contact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We will provide you with accurate and timely advice and information pertaining to your visa category.</a:t>
            </a:r>
          </a:p>
          <a:p>
            <a:pPr lvl="1"/>
            <a:r>
              <a:rPr lang="en-US" dirty="0"/>
              <a:t>Sylvia Schell  -  </a:t>
            </a:r>
            <a:r>
              <a:rPr lang="en-US" dirty="0">
                <a:hlinkClick r:id="rId2"/>
              </a:rPr>
              <a:t>sylvias@</a:t>
            </a:r>
            <a:r>
              <a:rPr lang="en-US" dirty="0" smtClean="0">
                <a:hlinkClick r:id="rId2"/>
              </a:rPr>
              <a:t>uga.edu</a:t>
            </a:r>
            <a:endParaRPr lang="en-US" dirty="0"/>
          </a:p>
          <a:p>
            <a:pPr lvl="1"/>
            <a:r>
              <a:rPr lang="en-US" dirty="0"/>
              <a:t>Sandy </a:t>
            </a:r>
            <a:r>
              <a:rPr lang="en-US" dirty="0" err="1"/>
              <a:t>Haagen</a:t>
            </a:r>
            <a:r>
              <a:rPr lang="en-US" dirty="0"/>
              <a:t> – </a:t>
            </a:r>
            <a:r>
              <a:rPr lang="en-US" dirty="0">
                <a:hlinkClick r:id="rId3"/>
              </a:rPr>
              <a:t>sphaagen@uga.edu</a:t>
            </a:r>
            <a:endParaRPr lang="en-US" dirty="0"/>
          </a:p>
          <a:p>
            <a:endParaRPr lang="en-US" dirty="0" smtClean="0"/>
          </a:p>
          <a:p>
            <a:r>
              <a:rPr lang="en-US" dirty="0" smtClean="0"/>
              <a:t>Link </a:t>
            </a:r>
            <a:r>
              <a:rPr lang="en-US" dirty="0"/>
              <a:t>to the caseload </a:t>
            </a:r>
            <a:r>
              <a:rPr lang="en-US" dirty="0" smtClean="0"/>
              <a:t>distribution</a:t>
            </a:r>
          </a:p>
          <a:p>
            <a:pPr lvl="1"/>
            <a:r>
              <a:rPr lang="en-US" dirty="0" smtClean="0">
                <a:hlinkClick r:id="rId4"/>
              </a:rPr>
              <a:t>http</a:t>
            </a:r>
            <a:r>
              <a:rPr lang="en-US" dirty="0">
                <a:hlinkClick r:id="rId4"/>
              </a:rPr>
              <a:t>://www.issis.uga.edu/images/docs/for_departments/ississcholarcaseloaddivision.pdf</a:t>
            </a:r>
            <a:r>
              <a:rPr lang="en-US" dirty="0"/>
              <a:t> </a:t>
            </a:r>
            <a:endParaRPr lang="en-US" dirty="0" smtClean="0"/>
          </a:p>
          <a:p>
            <a:pPr lvl="1"/>
            <a:endParaRPr lang="en-US" dirty="0"/>
          </a:p>
          <a:p>
            <a:pPr lvl="1"/>
            <a:r>
              <a:rPr lang="en-US" dirty="0">
                <a:hlinkClick r:id="rId5"/>
              </a:rPr>
              <a:t>issis@</a:t>
            </a:r>
            <a:r>
              <a:rPr lang="en-US" dirty="0" smtClean="0">
                <a:hlinkClick r:id="rId5"/>
              </a:rPr>
              <a:t>uga.edu</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30</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4039946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ISSIS: Orientation &amp; Support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Immigration check-in and orientation – </a:t>
            </a:r>
            <a:r>
              <a:rPr lang="en-US" dirty="0">
                <a:solidFill>
                  <a:srgbClr val="FF0000"/>
                </a:solidFill>
              </a:rPr>
              <a:t>mandatory</a:t>
            </a:r>
            <a:r>
              <a:rPr lang="en-US" dirty="0"/>
              <a:t> – and helpful!</a:t>
            </a:r>
          </a:p>
          <a:p>
            <a:r>
              <a:rPr lang="en-US" dirty="0"/>
              <a:t>Spouse and dependent support: International Family Association (</a:t>
            </a:r>
            <a:r>
              <a:rPr lang="en-US" dirty="0" err="1"/>
              <a:t>Linnea</a:t>
            </a:r>
            <a:r>
              <a:rPr lang="en-US" dirty="0"/>
              <a:t> Fisher: </a:t>
            </a:r>
            <a:r>
              <a:rPr lang="en-US" dirty="0">
                <a:hlinkClick r:id="rId2"/>
              </a:rPr>
              <a:t>lfisher@uga.edu</a:t>
            </a:r>
            <a:r>
              <a:rPr lang="en-US" dirty="0"/>
              <a:t>)</a:t>
            </a:r>
          </a:p>
          <a:p>
            <a:r>
              <a:rPr lang="en-US" dirty="0"/>
              <a:t>Scholar programming and trips: </a:t>
            </a:r>
            <a:r>
              <a:rPr lang="en-US" dirty="0" smtClean="0"/>
              <a:t>Sylvia </a:t>
            </a:r>
            <a:r>
              <a:rPr lang="en-US" dirty="0"/>
              <a:t>Schell: </a:t>
            </a:r>
            <a:r>
              <a:rPr lang="en-US" dirty="0">
                <a:hlinkClick r:id="rId3"/>
              </a:rPr>
              <a:t>sylvias@</a:t>
            </a:r>
            <a:r>
              <a:rPr lang="en-US" dirty="0" smtClean="0">
                <a:hlinkClick r:id="rId3"/>
              </a:rPr>
              <a:t>uga.edu</a:t>
            </a:r>
            <a:endParaRPr lang="en-US" dirty="0"/>
          </a:p>
          <a:p>
            <a:r>
              <a:rPr lang="en-US" dirty="0"/>
              <a:t>Driver’s License </a:t>
            </a:r>
            <a:r>
              <a:rPr lang="en-US" dirty="0" smtClean="0"/>
              <a:t>information: </a:t>
            </a:r>
            <a:r>
              <a:rPr lang="en-US" dirty="0">
                <a:hlinkClick r:id="rId4"/>
              </a:rPr>
              <a:t>http://www.issis.uga.edu/for-scholars/arriving-at-uga/social-security-card.html</a:t>
            </a:r>
            <a:endParaRPr lang="en-US" dirty="0"/>
          </a:p>
          <a:p>
            <a:r>
              <a:rPr lang="en-US" dirty="0"/>
              <a:t>Social Security Card information: </a:t>
            </a:r>
            <a:r>
              <a:rPr lang="en-US" dirty="0">
                <a:hlinkClick r:id="rId5"/>
              </a:rPr>
              <a:t>http://www.issis.uga.edu/for-scholars/arriving-at-uga/drivers-license.html</a:t>
            </a:r>
            <a:r>
              <a:rPr lang="en-US" dirty="0"/>
              <a:t> </a:t>
            </a:r>
          </a:p>
        </p:txBody>
      </p:sp>
      <p:sp>
        <p:nvSpPr>
          <p:cNvPr id="5" name="Slide Number Placeholder 4"/>
          <p:cNvSpPr>
            <a:spLocks noGrp="1"/>
          </p:cNvSpPr>
          <p:nvPr>
            <p:ph type="sldNum" sz="quarter" idx="12"/>
          </p:nvPr>
        </p:nvSpPr>
        <p:spPr/>
        <p:txBody>
          <a:bodyPr/>
          <a:lstStyle/>
          <a:p>
            <a:fld id="{0CFEC368-1D7A-4F81-ABF6-AE0E36BAF64C}" type="slidenum">
              <a:rPr lang="en-US" smtClean="0"/>
              <a:pPr/>
              <a:t>31</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8402838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solidFill>
                  <a:srgbClr val="D9D9D9"/>
                </a:solidFill>
              </a:rPr>
              <a:t>Graduate School / Graduate Student Policies</a:t>
            </a:r>
          </a:p>
          <a:p>
            <a:r>
              <a:rPr lang="en-US" dirty="0" smtClean="0">
                <a:solidFill>
                  <a:srgbClr val="D9D9D9"/>
                </a:solidFill>
              </a:rPr>
              <a:t>Postdoctoral Research Scholar Policies</a:t>
            </a:r>
          </a:p>
          <a:p>
            <a:r>
              <a:rPr lang="en-US" dirty="0" smtClean="0">
                <a:solidFill>
                  <a:srgbClr val="D9D9D9"/>
                </a:solidFill>
              </a:rPr>
              <a:t>International Student, Scholar and Immigration Services</a:t>
            </a:r>
          </a:p>
          <a:p>
            <a:r>
              <a:rPr lang="en-US" dirty="0" smtClean="0"/>
              <a:t>UGA Libraries</a:t>
            </a:r>
          </a:p>
          <a:p>
            <a:r>
              <a:rPr lang="en-US" dirty="0" smtClean="0"/>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32</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3650902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UGA Libraries</a:t>
            </a:r>
            <a:endParaRPr lang="en-US" dirty="0"/>
          </a:p>
        </p:txBody>
      </p:sp>
      <p:sp>
        <p:nvSpPr>
          <p:cNvPr id="6" name="Content Placeholder 2"/>
          <p:cNvSpPr>
            <a:spLocks noGrp="1"/>
          </p:cNvSpPr>
          <p:nvPr>
            <p:ph idx="1"/>
          </p:nvPr>
        </p:nvSpPr>
        <p:spPr>
          <a:xfrm>
            <a:off x="2805586" y="1600200"/>
            <a:ext cx="5881213" cy="5257800"/>
          </a:xfrm>
        </p:spPr>
        <p:txBody>
          <a:bodyPr>
            <a:normAutofit/>
          </a:bodyPr>
          <a:lstStyle/>
          <a:p>
            <a:pPr marL="0" indent="0">
              <a:buNone/>
            </a:pPr>
            <a:r>
              <a:rPr lang="en-US" dirty="0" smtClean="0"/>
              <a:t>Contact Information:</a:t>
            </a:r>
          </a:p>
          <a:p>
            <a:pPr marL="0" indent="0">
              <a:buNone/>
            </a:pPr>
            <a:endParaRPr lang="en-US" dirty="0" smtClean="0"/>
          </a:p>
          <a:p>
            <a:r>
              <a:rPr lang="en-US" dirty="0">
                <a:latin typeface="Arial" pitchFamily="34" charset="0"/>
                <a:cs typeface="Arial" pitchFamily="34" charset="0"/>
              </a:rPr>
              <a:t>Science Collections &amp; Scholarly Communication Department</a:t>
            </a:r>
            <a:endParaRPr lang="en-US" dirty="0" smtClean="0">
              <a:latin typeface="Arial" pitchFamily="34" charset="0"/>
              <a:cs typeface="Arial" pitchFamily="34" charset="0"/>
            </a:endParaRPr>
          </a:p>
          <a:p>
            <a:r>
              <a:rPr lang="en-US" dirty="0" smtClean="0">
                <a:latin typeface="Arial" pitchFamily="34" charset="0"/>
                <a:cs typeface="Arial" pitchFamily="34" charset="0"/>
              </a:rPr>
              <a:t>706</a:t>
            </a:r>
            <a:r>
              <a:rPr lang="en-US" dirty="0">
                <a:latin typeface="Arial" pitchFamily="34" charset="0"/>
                <a:cs typeface="Arial" pitchFamily="34" charset="0"/>
              </a:rPr>
              <a:t>-542-</a:t>
            </a:r>
            <a:r>
              <a:rPr lang="en-US" dirty="0" smtClean="0">
                <a:latin typeface="Arial" pitchFamily="34" charset="0"/>
                <a:cs typeface="Arial" pitchFamily="34" charset="0"/>
              </a:rPr>
              <a:t>6643</a:t>
            </a:r>
          </a:p>
          <a:p>
            <a:r>
              <a:rPr lang="en-US" dirty="0" smtClean="0">
                <a:latin typeface="Arial" pitchFamily="34" charset="0"/>
                <a:cs typeface="Arial" pitchFamily="34" charset="0"/>
                <a:hlinkClick r:id="rId2"/>
              </a:rPr>
              <a:t>mariann@uga.edu</a:t>
            </a:r>
            <a:endParaRPr lang="en-US" dirty="0" smtClean="0">
              <a:latin typeface="Arial" pitchFamily="34" charset="0"/>
              <a:cs typeface="Arial" pitchFamily="34" charset="0"/>
            </a:endParaRPr>
          </a:p>
          <a:p>
            <a:r>
              <a:rPr lang="en-US" dirty="0">
                <a:latin typeface="Arial" pitchFamily="34" charset="0"/>
                <a:cs typeface="Arial" pitchFamily="34" charset="0"/>
                <a:hlinkClick r:id="rId3"/>
              </a:rPr>
              <a:t>www.libs.uga.edu/science/</a:t>
            </a:r>
            <a:r>
              <a:rPr lang="en-US" dirty="0" smtClean="0">
                <a:latin typeface="Arial" pitchFamily="34" charset="0"/>
                <a:cs typeface="Arial" pitchFamily="34" charset="0"/>
                <a:hlinkClick r:id="rId3"/>
              </a:rPr>
              <a:t>scicolldev.html</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p>
        </p:txBody>
      </p:sp>
      <p:grpSp>
        <p:nvGrpSpPr>
          <p:cNvPr id="3" name="Group 2"/>
          <p:cNvGrpSpPr/>
          <p:nvPr/>
        </p:nvGrpSpPr>
        <p:grpSpPr>
          <a:xfrm>
            <a:off x="457200" y="1707588"/>
            <a:ext cx="2348386" cy="4510220"/>
            <a:chOff x="457200" y="1707588"/>
            <a:chExt cx="2348386" cy="4510220"/>
          </a:xfrm>
        </p:grpSpPr>
        <p:sp>
          <p:nvSpPr>
            <p:cNvPr id="7" name="TextBox 6"/>
            <p:cNvSpPr txBox="1"/>
            <p:nvPr/>
          </p:nvSpPr>
          <p:spPr>
            <a:xfrm>
              <a:off x="471966" y="5109812"/>
              <a:ext cx="2333620" cy="1107996"/>
            </a:xfrm>
            <a:prstGeom prst="rect">
              <a:avLst/>
            </a:prstGeom>
            <a:noFill/>
          </p:spPr>
          <p:txBody>
            <a:bodyPr wrap="square" rtlCol="0">
              <a:spAutoFit/>
            </a:bodyPr>
            <a:lstStyle/>
            <a:p>
              <a:r>
                <a:rPr lang="en-US" b="1" dirty="0" err="1" smtClean="0"/>
                <a:t>Mariann</a:t>
              </a:r>
              <a:r>
                <a:rPr lang="en-US" b="1" dirty="0" smtClean="0"/>
                <a:t> </a:t>
              </a:r>
              <a:r>
                <a:rPr lang="en-US" b="1" dirty="0" err="1" smtClean="0"/>
                <a:t>Burright</a:t>
              </a:r>
              <a:endParaRPr lang="en-US" b="1" dirty="0" smtClean="0"/>
            </a:p>
            <a:p>
              <a:r>
                <a:rPr lang="en-US" sz="1600" dirty="0"/>
                <a:t>Head, Science Collections &amp; Scholarly Communication</a:t>
              </a:r>
            </a:p>
          </p:txBody>
        </p:sp>
        <p:pic>
          <p:nvPicPr>
            <p:cNvPr id="9" name="Picture 2"/>
            <p:cNvPicPr>
              <a:picLocks noChangeAspect="1" noChangeArrowheads="1"/>
            </p:cNvPicPr>
            <p:nvPr/>
          </p:nvPicPr>
          <p:blipFill rotWithShape="1">
            <a:blip r:embed="rId4" cstate="print"/>
            <a:srcRect l="16773" r="32147"/>
            <a:stretch/>
          </p:blipFill>
          <p:spPr bwMode="auto">
            <a:xfrm>
              <a:off x="457200" y="1707588"/>
              <a:ext cx="2218582" cy="3257551"/>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5" name="Slide Number Placeholder 4"/>
          <p:cNvSpPr>
            <a:spLocks noGrp="1"/>
          </p:cNvSpPr>
          <p:nvPr>
            <p:ph type="sldNum" sz="quarter" idx="12"/>
          </p:nvPr>
        </p:nvSpPr>
        <p:spPr/>
        <p:txBody>
          <a:bodyPr/>
          <a:lstStyle/>
          <a:p>
            <a:fld id="{0CFEC368-1D7A-4F81-ABF6-AE0E36BAF64C}" type="slidenum">
              <a:rPr lang="en-US" smtClean="0"/>
              <a:pPr/>
              <a:t>33</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4111220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Science Collections &amp; Scholarly Communication Department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latin typeface="Arial" pitchFamily="34" charset="0"/>
                <a:cs typeface="Arial" pitchFamily="34" charset="0"/>
              </a:rPr>
              <a:t>We are located in Room 207 Science Library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We are responsible for the science and engineering collections on the UGA </a:t>
            </a:r>
            <a:r>
              <a:rPr lang="en-US" dirty="0" smtClean="0">
                <a:latin typeface="Arial" pitchFamily="34" charset="0"/>
                <a:cs typeface="Arial" pitchFamily="34" charset="0"/>
              </a:rPr>
              <a:t>campus</a:t>
            </a:r>
          </a:p>
          <a:p>
            <a:pPr lvl="1"/>
            <a:r>
              <a:rPr lang="en-US" dirty="0" smtClean="0">
                <a:latin typeface="Arial" pitchFamily="34" charset="0"/>
                <a:cs typeface="Arial" pitchFamily="34" charset="0"/>
              </a:rPr>
              <a:t>purchasing </a:t>
            </a:r>
            <a:r>
              <a:rPr lang="en-US" dirty="0">
                <a:latin typeface="Arial" pitchFamily="34" charset="0"/>
                <a:cs typeface="Arial" pitchFamily="34" charset="0"/>
              </a:rPr>
              <a:t>and maintaining the book, journal subscriptions (print and online), and databases that allow you to search the literature in your </a:t>
            </a:r>
            <a:r>
              <a:rPr lang="en-US" dirty="0" smtClean="0">
                <a:latin typeface="Arial" pitchFamily="34" charset="0"/>
                <a:cs typeface="Arial" pitchFamily="34" charset="0"/>
              </a:rPr>
              <a:t>fields</a:t>
            </a:r>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We </a:t>
            </a:r>
            <a:r>
              <a:rPr lang="en-US" dirty="0">
                <a:latin typeface="Arial" pitchFamily="34" charset="0"/>
                <a:cs typeface="Arial" pitchFamily="34" charset="0"/>
              </a:rPr>
              <a:t>offer assistance in answering questions about scholarly publishing, open access, and </a:t>
            </a:r>
            <a:r>
              <a:rPr lang="en-US" dirty="0" smtClean="0">
                <a:latin typeface="Arial" pitchFamily="34" charset="0"/>
                <a:cs typeface="Arial" pitchFamily="34" charset="0"/>
              </a:rPr>
              <a:t>copyright</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34</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9915691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Collections Services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2200" dirty="0">
                <a:latin typeface="Arial" pitchFamily="34" charset="0"/>
                <a:cs typeface="Arial" pitchFamily="34" charset="0"/>
              </a:rPr>
              <a:t>Overview of our collections in the sciences and </a:t>
            </a:r>
            <a:r>
              <a:rPr lang="en-US" sz="2200" dirty="0" smtClean="0">
                <a:latin typeface="Arial" pitchFamily="34" charset="0"/>
                <a:cs typeface="Arial" pitchFamily="34" charset="0"/>
              </a:rPr>
              <a:t>engineering</a:t>
            </a:r>
            <a:endParaRPr lang="en-US" sz="2200" dirty="0">
              <a:latin typeface="Arial" pitchFamily="34" charset="0"/>
              <a:cs typeface="Arial" pitchFamily="34" charset="0"/>
            </a:endParaRPr>
          </a:p>
          <a:p>
            <a:pPr marL="617538" lvl="1" indent="-342900">
              <a:buFont typeface="Arial"/>
              <a:buChar char="•"/>
            </a:pPr>
            <a:r>
              <a:rPr lang="en-US" sz="2200" dirty="0" smtClean="0">
                <a:latin typeface="Arial" pitchFamily="34" charset="0"/>
                <a:cs typeface="Arial" pitchFamily="34" charset="0"/>
              </a:rPr>
              <a:t>11,606+ online journal subscriptions in agriculture, life &amp; health sciences, biochemistry, engineering, and environmental sciences </a:t>
            </a:r>
          </a:p>
          <a:p>
            <a:pPr marL="617538" lvl="1" indent="-342900">
              <a:buFont typeface="Arial"/>
              <a:buChar char="•"/>
            </a:pPr>
            <a:r>
              <a:rPr lang="en-US" sz="2200" dirty="0" smtClean="0">
                <a:latin typeface="Arial" pitchFamily="34" charset="0"/>
                <a:cs typeface="Arial" pitchFamily="34" charset="0"/>
              </a:rPr>
              <a:t>4,242 </a:t>
            </a:r>
            <a:r>
              <a:rPr lang="en-US" sz="2200" dirty="0">
                <a:latin typeface="Arial" pitchFamily="34" charset="0"/>
                <a:cs typeface="Arial" pitchFamily="34" charset="0"/>
              </a:rPr>
              <a:t>titles are funded by UGA  </a:t>
            </a:r>
          </a:p>
          <a:p>
            <a:pPr marL="617538" lvl="1" indent="-342900">
              <a:buFont typeface="Arial"/>
              <a:buChar char="•"/>
            </a:pPr>
            <a:r>
              <a:rPr lang="en-US" sz="2200" dirty="0">
                <a:latin typeface="Arial" pitchFamily="34" charset="0"/>
                <a:cs typeface="Arial" pitchFamily="34" charset="0"/>
              </a:rPr>
              <a:t>7,364 titles are funded through the state system called GALILEO</a:t>
            </a:r>
          </a:p>
          <a:p>
            <a:pPr marL="617538" lvl="1" indent="-342900">
              <a:buFont typeface="Arial"/>
              <a:buChar char="•"/>
            </a:pPr>
            <a:r>
              <a:rPr lang="en-US" sz="2200" dirty="0">
                <a:latin typeface="Arial" pitchFamily="34" charset="0"/>
                <a:cs typeface="Arial" pitchFamily="34" charset="0"/>
              </a:rPr>
              <a:t>Many research databases such as </a:t>
            </a:r>
            <a:r>
              <a:rPr lang="en-US" sz="2200" dirty="0" err="1">
                <a:latin typeface="Arial" pitchFamily="34" charset="0"/>
                <a:cs typeface="Arial" pitchFamily="34" charset="0"/>
              </a:rPr>
              <a:t>SciFinder</a:t>
            </a:r>
            <a:r>
              <a:rPr lang="en-US" sz="2200" dirty="0">
                <a:latin typeface="Arial" pitchFamily="34" charset="0"/>
                <a:cs typeface="Arial" pitchFamily="34" charset="0"/>
              </a:rPr>
              <a:t> Scholar, </a:t>
            </a:r>
            <a:r>
              <a:rPr lang="en-US" sz="2200" dirty="0" err="1">
                <a:latin typeface="Arial" pitchFamily="34" charset="0"/>
                <a:cs typeface="Arial" pitchFamily="34" charset="0"/>
              </a:rPr>
              <a:t>Ei</a:t>
            </a:r>
            <a:r>
              <a:rPr lang="en-US" sz="2200" dirty="0">
                <a:latin typeface="Arial" pitchFamily="34" charset="0"/>
                <a:cs typeface="Arial" pitchFamily="34" charset="0"/>
              </a:rPr>
              <a:t> Engineering Village, Web of Science, and others. </a:t>
            </a:r>
          </a:p>
          <a:p>
            <a:r>
              <a:rPr lang="en-US" sz="2200" dirty="0" smtClean="0">
                <a:latin typeface="Arial" pitchFamily="34" charset="0"/>
                <a:cs typeface="Arial" pitchFamily="34" charset="0"/>
              </a:rPr>
              <a:t>We’re moving to mostly online access to research journals </a:t>
            </a:r>
          </a:p>
          <a:p>
            <a:r>
              <a:rPr lang="en-US" sz="2200" dirty="0" smtClean="0">
                <a:latin typeface="Arial" pitchFamily="34" charset="0"/>
                <a:cs typeface="Arial" pitchFamily="34" charset="0"/>
              </a:rPr>
              <a:t>We’re </a:t>
            </a:r>
            <a:r>
              <a:rPr lang="en-US" sz="2200" dirty="0">
                <a:latin typeface="Arial" pitchFamily="34" charset="0"/>
                <a:cs typeface="Arial" pitchFamily="34" charset="0"/>
              </a:rPr>
              <a:t>also buying more online books, but the vast majority are physical books on the shelves of the Science Library, with some in the Vet Med Reading room</a:t>
            </a:r>
          </a:p>
        </p:txBody>
      </p:sp>
      <p:sp>
        <p:nvSpPr>
          <p:cNvPr id="5" name="Slide Number Placeholder 4"/>
          <p:cNvSpPr>
            <a:spLocks noGrp="1"/>
          </p:cNvSpPr>
          <p:nvPr>
            <p:ph type="sldNum" sz="quarter" idx="12"/>
          </p:nvPr>
        </p:nvSpPr>
        <p:spPr/>
        <p:txBody>
          <a:bodyPr/>
          <a:lstStyle/>
          <a:p>
            <a:fld id="{0CFEC368-1D7A-4F81-ABF6-AE0E36BAF64C}" type="slidenum">
              <a:rPr lang="en-US" smtClean="0"/>
              <a:pPr/>
              <a:t>35</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3988730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Publishing Services</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a:buFont typeface="Arial"/>
              <a:buChar char="•"/>
            </a:pPr>
            <a:r>
              <a:rPr lang="en-US" dirty="0">
                <a:latin typeface="Arial" pitchFamily="34" charset="0"/>
                <a:cs typeface="Arial" pitchFamily="34" charset="0"/>
              </a:rPr>
              <a:t>Find funding and collaborators in your area </a:t>
            </a:r>
          </a:p>
          <a:p>
            <a:pPr>
              <a:buFont typeface="Arial"/>
              <a:buChar char="•"/>
            </a:pPr>
            <a:r>
              <a:rPr lang="en-US" dirty="0">
                <a:latin typeface="Arial" pitchFamily="34" charset="0"/>
                <a:cs typeface="Arial" pitchFamily="34" charset="0"/>
              </a:rPr>
              <a:t>Comply with federal publication and data </a:t>
            </a:r>
            <a:r>
              <a:rPr lang="en-US" dirty="0" smtClean="0">
                <a:latin typeface="Arial" pitchFamily="34" charset="0"/>
                <a:cs typeface="Arial" pitchFamily="34" charset="0"/>
              </a:rPr>
              <a:t>management mandates </a:t>
            </a:r>
            <a:r>
              <a:rPr lang="en-US" dirty="0">
                <a:latin typeface="Arial" pitchFamily="34" charset="0"/>
                <a:cs typeface="Arial" pitchFamily="34" charset="0"/>
              </a:rPr>
              <a:t>(NIH and NSF, so far!</a:t>
            </a:r>
            <a:r>
              <a:rPr lang="en-US" dirty="0" smtClean="0">
                <a:latin typeface="Arial" pitchFamily="34" charset="0"/>
                <a:cs typeface="Arial" pitchFamily="34" charset="0"/>
              </a:rPr>
              <a:t>)</a:t>
            </a:r>
            <a:endParaRPr lang="en-US" dirty="0">
              <a:latin typeface="Arial" pitchFamily="34" charset="0"/>
              <a:cs typeface="Arial" pitchFamily="34" charset="0"/>
            </a:endParaRPr>
          </a:p>
          <a:p>
            <a:pPr>
              <a:buFont typeface="Arial"/>
              <a:buChar char="•"/>
            </a:pPr>
            <a:r>
              <a:rPr lang="en-US" dirty="0">
                <a:latin typeface="Arial" pitchFamily="34" charset="0"/>
                <a:cs typeface="Arial" pitchFamily="34" charset="0"/>
              </a:rPr>
              <a:t>Publish Open Access: UGA authors receive a 15% discount on author processing fees to publish open access with </a:t>
            </a:r>
            <a:r>
              <a:rPr lang="en-US" dirty="0" err="1">
                <a:latin typeface="Arial" pitchFamily="34" charset="0"/>
                <a:cs typeface="Arial" pitchFamily="34" charset="0"/>
              </a:rPr>
              <a:t>BioMedCentral</a:t>
            </a:r>
            <a:r>
              <a:rPr lang="en-US" dirty="0">
                <a:latin typeface="Arial" pitchFamily="34" charset="0"/>
                <a:cs typeface="Arial" pitchFamily="34" charset="0"/>
              </a:rPr>
              <a:t>, </a:t>
            </a:r>
            <a:r>
              <a:rPr lang="en-US" dirty="0" err="1">
                <a:latin typeface="Arial" pitchFamily="34" charset="0"/>
                <a:cs typeface="Arial" pitchFamily="34" charset="0"/>
              </a:rPr>
              <a:t>ChemCentral</a:t>
            </a:r>
            <a:r>
              <a:rPr lang="en-US" dirty="0">
                <a:latin typeface="Arial" pitchFamily="34" charset="0"/>
                <a:cs typeface="Arial" pitchFamily="34" charset="0"/>
              </a:rPr>
              <a:t>, and </a:t>
            </a:r>
            <a:r>
              <a:rPr lang="en-US" dirty="0" err="1" smtClean="0">
                <a:latin typeface="Arial" pitchFamily="34" charset="0"/>
                <a:cs typeface="Arial" pitchFamily="34" charset="0"/>
              </a:rPr>
              <a:t>SpringerOpen</a:t>
            </a:r>
            <a:r>
              <a:rPr lang="en-US" dirty="0" smtClean="0">
                <a:latin typeface="Arial" pitchFamily="34" charset="0"/>
                <a:cs typeface="Arial" pitchFamily="34" charset="0"/>
              </a:rPr>
              <a:t>.</a:t>
            </a:r>
          </a:p>
          <a:p>
            <a:pPr lvl="1">
              <a:buFont typeface="Arial"/>
              <a:buChar char="•"/>
            </a:pPr>
            <a:r>
              <a:rPr lang="en-US" dirty="0" smtClean="0">
                <a:latin typeface="Arial" pitchFamily="34" charset="0"/>
                <a:cs typeface="Arial" pitchFamily="34" charset="0"/>
              </a:rPr>
              <a:t>Email </a:t>
            </a:r>
            <a:r>
              <a:rPr lang="en-US" dirty="0">
                <a:latin typeface="Arial" pitchFamily="34" charset="0"/>
                <a:cs typeface="Arial" pitchFamily="34" charset="0"/>
                <a:hlinkClick r:id="rId2"/>
              </a:rPr>
              <a:t>mariann@uga.edu</a:t>
            </a:r>
            <a:r>
              <a:rPr lang="en-US" dirty="0">
                <a:latin typeface="Arial" pitchFamily="34" charset="0"/>
                <a:cs typeface="Arial" pitchFamily="34" charset="0"/>
              </a:rPr>
              <a:t> for details.  </a:t>
            </a:r>
          </a:p>
          <a:p>
            <a:pPr>
              <a:buFont typeface="Arial"/>
              <a:buChar char="•"/>
            </a:pPr>
            <a:r>
              <a:rPr lang="en-US" dirty="0">
                <a:latin typeface="Arial" pitchFamily="34" charset="0"/>
                <a:cs typeface="Arial" pitchFamily="34" charset="0"/>
              </a:rPr>
              <a:t>Evaluate journal rankings for submission </a:t>
            </a:r>
          </a:p>
          <a:p>
            <a:pPr>
              <a:buFont typeface="Arial"/>
              <a:buChar char="•"/>
            </a:pPr>
            <a:r>
              <a:rPr lang="en-US" dirty="0">
                <a:latin typeface="Arial" pitchFamily="34" charset="0"/>
                <a:cs typeface="Arial" pitchFamily="34" charset="0"/>
              </a:rPr>
              <a:t>Keep </a:t>
            </a:r>
            <a:r>
              <a:rPr lang="en-US" dirty="0" smtClean="0">
                <a:latin typeface="Arial" pitchFamily="34" charset="0"/>
                <a:cs typeface="Arial" pitchFamily="34" charset="0"/>
              </a:rPr>
              <a:t>copyright </a:t>
            </a:r>
            <a:r>
              <a:rPr lang="en-US" dirty="0">
                <a:latin typeface="Arial" pitchFamily="34" charset="0"/>
                <a:cs typeface="Arial" pitchFamily="34" charset="0"/>
              </a:rPr>
              <a:t>in your publications </a:t>
            </a:r>
          </a:p>
          <a:p>
            <a:pPr>
              <a:buFont typeface="Arial"/>
              <a:buChar char="•"/>
            </a:pPr>
            <a:r>
              <a:rPr lang="en-US" dirty="0">
                <a:latin typeface="Arial" pitchFamily="34" charset="0"/>
                <a:cs typeface="Arial" pitchFamily="34" charset="0"/>
              </a:rPr>
              <a:t>Promote discoverability of your work on the internet, archive or publish it in the UGA institutional repository </a:t>
            </a:r>
            <a:r>
              <a:rPr lang="en-US" i="1" dirty="0" err="1">
                <a:latin typeface="Arial" pitchFamily="34" charset="0"/>
                <a:cs typeface="Arial" pitchFamily="34" charset="0"/>
              </a:rPr>
              <a:t>Athenaeum@UGA</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36</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3866492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UGA’s Institutional Repository</a:t>
            </a:r>
            <a:endParaRPr lang="en-US" dirty="0"/>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2693" y="1405856"/>
            <a:ext cx="6296250" cy="4663889"/>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1372693" y="6202659"/>
            <a:ext cx="6296250" cy="369332"/>
          </a:xfrm>
          <a:prstGeom prst="rect">
            <a:avLst/>
          </a:prstGeom>
          <a:noFill/>
        </p:spPr>
        <p:txBody>
          <a:bodyPr wrap="square" rtlCol="0">
            <a:spAutoFit/>
          </a:bodyPr>
          <a:lstStyle/>
          <a:p>
            <a:pPr algn="ctr"/>
            <a:r>
              <a:rPr lang="en-US" dirty="0" err="1">
                <a:hlinkClick r:id="rId3"/>
              </a:rPr>
              <a:t>athenaeum.libs.uga.edu</a:t>
            </a:r>
            <a:r>
              <a:rPr lang="en-US" dirty="0" smtClean="0">
                <a:hlinkClick r:id="rId3"/>
              </a:rPr>
              <a:t>/</a:t>
            </a:r>
            <a:endParaRPr lang="en-US" dirty="0" smtClean="0"/>
          </a:p>
        </p:txBody>
      </p:sp>
      <p:sp>
        <p:nvSpPr>
          <p:cNvPr id="7" name="Slide Number Placeholder 6"/>
          <p:cNvSpPr>
            <a:spLocks noGrp="1"/>
          </p:cNvSpPr>
          <p:nvPr>
            <p:ph type="sldNum" sz="quarter" idx="12"/>
          </p:nvPr>
        </p:nvSpPr>
        <p:spPr/>
        <p:txBody>
          <a:bodyPr/>
          <a:lstStyle/>
          <a:p>
            <a:fld id="{0CFEC368-1D7A-4F81-ABF6-AE0E36BAF64C}" type="slidenum">
              <a:rPr lang="en-US" smtClean="0"/>
              <a:pPr/>
              <a:t>37</a:t>
            </a:fld>
            <a:endParaRPr lang="en-US"/>
          </a:p>
        </p:txBody>
      </p:sp>
      <p:sp>
        <p:nvSpPr>
          <p:cNvPr id="3" name="Footer Placeholder 2"/>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6296940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 Department</a:t>
            </a:r>
            <a:endParaRPr lang="en-US" dirty="0"/>
          </a:p>
        </p:txBody>
      </p:sp>
      <p:sp>
        <p:nvSpPr>
          <p:cNvPr id="6" name="Content Placeholder 2"/>
          <p:cNvSpPr>
            <a:spLocks noGrp="1"/>
          </p:cNvSpPr>
          <p:nvPr>
            <p:ph idx="1"/>
          </p:nvPr>
        </p:nvSpPr>
        <p:spPr>
          <a:xfrm>
            <a:off x="3100912" y="1437752"/>
            <a:ext cx="5585887" cy="5257800"/>
          </a:xfrm>
        </p:spPr>
        <p:txBody>
          <a:bodyPr>
            <a:normAutofit/>
          </a:bodyPr>
          <a:lstStyle/>
          <a:p>
            <a:r>
              <a:rPr lang="en-US" dirty="0"/>
              <a:t>Research help</a:t>
            </a:r>
          </a:p>
          <a:p>
            <a:pPr lvl="1"/>
            <a:r>
              <a:rPr lang="en-US" dirty="0"/>
              <a:t>Tracking down citations and information</a:t>
            </a:r>
          </a:p>
          <a:p>
            <a:pPr lvl="1"/>
            <a:r>
              <a:rPr lang="en-US" dirty="0"/>
              <a:t>Troubleshooting access issues to databases</a:t>
            </a:r>
          </a:p>
          <a:p>
            <a:pPr lvl="1"/>
            <a:r>
              <a:rPr lang="en-US" dirty="0"/>
              <a:t>Using resources efficiently and effectively</a:t>
            </a:r>
          </a:p>
          <a:p>
            <a:pPr lvl="1"/>
            <a:r>
              <a:rPr lang="en-US" dirty="0"/>
              <a:t>Helping find grant funding/career opportunities</a:t>
            </a:r>
          </a:p>
          <a:p>
            <a:r>
              <a:rPr lang="en-US" dirty="0"/>
              <a:t>Citation Management</a:t>
            </a:r>
          </a:p>
          <a:p>
            <a:pPr lvl="1"/>
            <a:r>
              <a:rPr lang="en-US" dirty="0"/>
              <a:t>Endnote training and troubleshooting</a:t>
            </a:r>
          </a:p>
          <a:p>
            <a:r>
              <a:rPr lang="en-US" dirty="0"/>
              <a:t>Teaching research skills</a:t>
            </a:r>
          </a:p>
          <a:p>
            <a:pPr lvl="1"/>
            <a:r>
              <a:rPr lang="en-US" dirty="0"/>
              <a:t>Can provide library skills training to your classes or lab sections upon </a:t>
            </a:r>
            <a:r>
              <a:rPr lang="en-US" dirty="0" smtClean="0"/>
              <a:t>request</a:t>
            </a:r>
            <a:endParaRPr lang="en-US" dirty="0"/>
          </a:p>
        </p:txBody>
      </p:sp>
      <p:sp>
        <p:nvSpPr>
          <p:cNvPr id="7" name="TextBox 6"/>
          <p:cNvSpPr txBox="1"/>
          <p:nvPr/>
        </p:nvSpPr>
        <p:spPr>
          <a:xfrm>
            <a:off x="471966" y="5109812"/>
            <a:ext cx="2628946" cy="1354217"/>
          </a:xfrm>
          <a:prstGeom prst="rect">
            <a:avLst/>
          </a:prstGeom>
          <a:noFill/>
        </p:spPr>
        <p:txBody>
          <a:bodyPr wrap="square" rtlCol="0">
            <a:spAutoFit/>
          </a:bodyPr>
          <a:lstStyle/>
          <a:p>
            <a:r>
              <a:rPr lang="en-US" b="1" dirty="0" smtClean="0"/>
              <a:t>Ian Thomas</a:t>
            </a:r>
          </a:p>
          <a:p>
            <a:r>
              <a:rPr lang="en-US" sz="1600" dirty="0"/>
              <a:t>Research and Instruction </a:t>
            </a:r>
            <a:r>
              <a:rPr lang="en-US" sz="1600" dirty="0" smtClean="0"/>
              <a:t>Librarian, Science </a:t>
            </a:r>
            <a:r>
              <a:rPr lang="en-US" sz="1600" dirty="0"/>
              <a:t>Library</a:t>
            </a:r>
            <a:r>
              <a:rPr lang="en-US" sz="1600" dirty="0" smtClean="0"/>
              <a:t> 706-542</a:t>
            </a:r>
            <a:r>
              <a:rPr lang="en-US" sz="1600" dirty="0"/>
              <a:t>-0703</a:t>
            </a:r>
            <a:r>
              <a:rPr lang="en-US" sz="1600" dirty="0" smtClean="0"/>
              <a:t> </a:t>
            </a:r>
            <a:r>
              <a:rPr lang="en-US" sz="1600" dirty="0" err="1" smtClean="0">
                <a:hlinkClick r:id="rId2"/>
              </a:rPr>
              <a:t>ithomas</a:t>
            </a:r>
            <a:r>
              <a:rPr lang="en-US" sz="1600" dirty="0" err="1">
                <a:hlinkClick r:id="rId2"/>
              </a:rPr>
              <a:t>@</a:t>
            </a:r>
            <a:r>
              <a:rPr lang="en-US" sz="1600" dirty="0" err="1" smtClean="0">
                <a:hlinkClick r:id="rId2"/>
              </a:rPr>
              <a:t>uga.edu</a:t>
            </a:r>
            <a:endParaRPr lang="en-US" sz="1600" dirty="0"/>
          </a:p>
        </p:txBody>
      </p:sp>
      <p:pic>
        <p:nvPicPr>
          <p:cNvPr id="8" name="Picture 2"/>
          <p:cNvPicPr>
            <a:picLocks noChangeAspect="1" noChangeArrowheads="1"/>
          </p:cNvPicPr>
          <p:nvPr/>
        </p:nvPicPr>
        <p:blipFill>
          <a:blip r:embed="rId3" cstate="print"/>
          <a:srcRect/>
          <a:stretch>
            <a:fillRect/>
          </a:stretch>
        </p:blipFill>
        <p:spPr bwMode="auto">
          <a:xfrm>
            <a:off x="457200" y="1470319"/>
            <a:ext cx="2450592" cy="363949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Slide Number Placeholder 9"/>
          <p:cNvSpPr>
            <a:spLocks noGrp="1"/>
          </p:cNvSpPr>
          <p:nvPr>
            <p:ph type="sldNum" sz="quarter" idx="12"/>
          </p:nvPr>
        </p:nvSpPr>
        <p:spPr/>
        <p:txBody>
          <a:bodyPr/>
          <a:lstStyle/>
          <a:p>
            <a:fld id="{0CFEC368-1D7A-4F81-ABF6-AE0E36BAF64C}" type="slidenum">
              <a:rPr lang="en-US" smtClean="0"/>
              <a:pPr/>
              <a:t>38</a:t>
            </a:fld>
            <a:endParaRPr lang="en-US"/>
          </a:p>
        </p:txBody>
      </p:sp>
      <p:sp>
        <p:nvSpPr>
          <p:cNvPr id="3" name="Footer Placeholder 2"/>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9558527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solidFill>
                  <a:srgbClr val="D9D9D9"/>
                </a:solidFill>
              </a:rPr>
              <a:t>Graduate School / Graduate Student Policies</a:t>
            </a:r>
          </a:p>
          <a:p>
            <a:r>
              <a:rPr lang="en-US" dirty="0" smtClean="0">
                <a:solidFill>
                  <a:srgbClr val="D9D9D9"/>
                </a:solidFill>
              </a:rPr>
              <a:t>Postdoctoral Research Scholar Policies</a:t>
            </a:r>
          </a:p>
          <a:p>
            <a:r>
              <a:rPr lang="en-US" dirty="0" smtClean="0">
                <a:solidFill>
                  <a:srgbClr val="D9D9D9"/>
                </a:solidFill>
              </a:rPr>
              <a:t>International Student, Scholar and Immigration Services</a:t>
            </a:r>
          </a:p>
          <a:p>
            <a:r>
              <a:rPr lang="en-US" dirty="0" smtClean="0">
                <a:solidFill>
                  <a:srgbClr val="D9D9D9"/>
                </a:solidFill>
              </a:rPr>
              <a:t>UGA Libraries</a:t>
            </a:r>
          </a:p>
          <a:p>
            <a:r>
              <a:rPr lang="en-US" dirty="0" smtClean="0"/>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39</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3954797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914400" y="1524000"/>
            <a:ext cx="7848600" cy="5062634"/>
          </a:xfrm>
        </p:spPr>
        <p:txBody>
          <a:bodyPr>
            <a:normAutofit lnSpcReduction="10000"/>
          </a:bodyPr>
          <a:lstStyle/>
          <a:p>
            <a:pPr eaLnBrk="1" hangingPunct="1">
              <a:lnSpc>
                <a:spcPct val="100000"/>
              </a:lnSpc>
            </a:pPr>
            <a:r>
              <a:rPr lang="en-US" dirty="0" smtClean="0"/>
              <a:t>Our mission is to support research and scholarship in all areas of the university</a:t>
            </a:r>
          </a:p>
          <a:p>
            <a:pPr lvl="1" eaLnBrk="1" hangingPunct="1">
              <a:lnSpc>
                <a:spcPct val="100000"/>
              </a:lnSpc>
            </a:pPr>
            <a:r>
              <a:rPr lang="en-US" dirty="0" smtClean="0"/>
              <a:t>Grow UGA research through faculty/research staff recruitment</a:t>
            </a:r>
          </a:p>
          <a:p>
            <a:pPr lvl="2"/>
            <a:r>
              <a:rPr lang="en-US" dirty="0" smtClean="0"/>
              <a:t>Faculty startup</a:t>
            </a:r>
          </a:p>
          <a:p>
            <a:pPr lvl="2"/>
            <a:r>
              <a:rPr lang="en-US" dirty="0" smtClean="0"/>
              <a:t>Research scientist policy, procedures</a:t>
            </a:r>
          </a:p>
          <a:p>
            <a:pPr lvl="2"/>
            <a:r>
              <a:rPr lang="en-US" dirty="0" smtClean="0"/>
              <a:t>Office of Postdoctoral Affairs</a:t>
            </a:r>
          </a:p>
          <a:p>
            <a:pPr lvl="1" eaLnBrk="1" hangingPunct="1">
              <a:lnSpc>
                <a:spcPct val="100000"/>
              </a:lnSpc>
            </a:pPr>
            <a:r>
              <a:rPr lang="en-US" dirty="0" smtClean="0"/>
              <a:t>Help jump-start research programs with seed grants</a:t>
            </a:r>
          </a:p>
          <a:p>
            <a:pPr lvl="1" eaLnBrk="1" hangingPunct="1">
              <a:lnSpc>
                <a:spcPct val="100000"/>
              </a:lnSpc>
            </a:pPr>
            <a:r>
              <a:rPr lang="en-US" dirty="0" smtClean="0"/>
              <a:t>Enable proposals for external funding of research</a:t>
            </a:r>
          </a:p>
          <a:p>
            <a:pPr lvl="1" eaLnBrk="1" hangingPunct="1">
              <a:lnSpc>
                <a:spcPct val="100000"/>
              </a:lnSpc>
            </a:pPr>
            <a:r>
              <a:rPr lang="en-US" dirty="0" smtClean="0"/>
              <a:t>Facilitate research partnerships and special initiatives </a:t>
            </a:r>
          </a:p>
          <a:p>
            <a:pPr lvl="1" eaLnBrk="1" hangingPunct="1">
              <a:lnSpc>
                <a:spcPct val="100000"/>
              </a:lnSpc>
            </a:pPr>
            <a:r>
              <a:rPr lang="en-US" dirty="0" smtClean="0"/>
              <a:t>Ensure access to research facilities, technologies, resources</a:t>
            </a:r>
          </a:p>
          <a:p>
            <a:pPr lvl="1" eaLnBrk="1" hangingPunct="1">
              <a:lnSpc>
                <a:spcPct val="100000"/>
              </a:lnSpc>
            </a:pPr>
            <a:r>
              <a:rPr lang="en-US" dirty="0" smtClean="0"/>
              <a:t>Ensure the safety and ethical compliance of all UGA research</a:t>
            </a:r>
          </a:p>
          <a:p>
            <a:pPr lvl="1" eaLnBrk="1" hangingPunct="1">
              <a:lnSpc>
                <a:spcPct val="100000"/>
              </a:lnSpc>
            </a:pPr>
            <a:r>
              <a:rPr lang="en-US" dirty="0" smtClean="0"/>
              <a:t>Promote the value of intellectual property and innovations</a:t>
            </a:r>
          </a:p>
          <a:p>
            <a:pPr lvl="1" eaLnBrk="1" hangingPunct="1">
              <a:lnSpc>
                <a:spcPct val="100000"/>
              </a:lnSpc>
            </a:pPr>
            <a:r>
              <a:rPr lang="en-US" dirty="0" smtClean="0"/>
              <a:t>Disseminate UGA research successes</a:t>
            </a:r>
          </a:p>
          <a:p>
            <a:pPr lvl="1" eaLnBrk="1" hangingPunct="1">
              <a:lnSpc>
                <a:spcPct val="100000"/>
              </a:lnSpc>
            </a:pPr>
            <a:r>
              <a:rPr lang="en-US" dirty="0" smtClean="0"/>
              <a:t>Recognize research accomplishments through awards</a:t>
            </a:r>
          </a:p>
        </p:txBody>
      </p:sp>
      <p:sp>
        <p:nvSpPr>
          <p:cNvPr id="6" name="Title 1"/>
          <p:cNvSpPr>
            <a:spLocks noGrp="1"/>
          </p:cNvSpPr>
          <p:nvPr>
            <p:ph type="title"/>
          </p:nvPr>
        </p:nvSpPr>
        <p:spPr>
          <a:xfrm>
            <a:off x="457200" y="533400"/>
            <a:ext cx="8229600" cy="990600"/>
          </a:xfrm>
        </p:spPr>
        <p:txBody>
          <a:bodyPr/>
          <a:lstStyle/>
          <a:p>
            <a:r>
              <a:rPr lang="en-US" dirty="0">
                <a:cs typeface="Arial"/>
              </a:rPr>
              <a:t>OVPR – What Do We Do?</a:t>
            </a:r>
            <a:endParaRPr lang="en-US"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4</a:t>
            </a:fld>
            <a:endParaRPr lang="en-US"/>
          </a:p>
        </p:txBody>
      </p:sp>
      <p:sp>
        <p:nvSpPr>
          <p:cNvPr id="5" name="Footer Placeholder 4"/>
          <p:cNvSpPr>
            <a:spLocks noGrp="1"/>
          </p:cNvSpPr>
          <p:nvPr>
            <p:ph type="ftr" sz="quarter" idx="11"/>
          </p:nvPr>
        </p:nvSpPr>
        <p:spPr/>
        <p:txBody>
          <a:bodyPr/>
          <a:lstStyle/>
          <a:p>
            <a:pPr algn="r"/>
            <a:r>
              <a:rPr lang="en-US" dirty="0" smtClean="0"/>
              <a:t>Researcher Orientation &amp; Ongoing Training Series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Core Research Facilities</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a:buFont typeface="Arial"/>
              <a:buChar char="•"/>
            </a:pPr>
            <a:r>
              <a:rPr lang="en-US" dirty="0" smtClean="0">
                <a:latin typeface="Arial" pitchFamily="34" charset="0"/>
                <a:cs typeface="Arial" pitchFamily="34" charset="0"/>
              </a:rPr>
              <a:t>Some research services or products utilize expertise or instruments that are not efficiently replicated in each research group</a:t>
            </a:r>
          </a:p>
          <a:p>
            <a:pPr>
              <a:buFont typeface="Arial"/>
              <a:buChar char="•"/>
            </a:pPr>
            <a:r>
              <a:rPr lang="en-US" dirty="0" smtClean="0">
                <a:latin typeface="Arial" pitchFamily="34" charset="0"/>
                <a:cs typeface="Arial" pitchFamily="34" charset="0"/>
              </a:rPr>
              <a:t>Shared-use core research facilities can be found across campus</a:t>
            </a:r>
          </a:p>
          <a:p>
            <a:pPr>
              <a:buFont typeface="Arial"/>
              <a:buChar char="•"/>
            </a:pPr>
            <a:r>
              <a:rPr lang="en-US" dirty="0" smtClean="0">
                <a:latin typeface="Arial" pitchFamily="34" charset="0"/>
                <a:cs typeface="Arial" pitchFamily="34" charset="0"/>
              </a:rPr>
              <a:t>UGA has no current organizational unit to manage core facilities; they report to many different units (offices, colleges, schools, departments, centers, institutes)</a:t>
            </a:r>
          </a:p>
          <a:p>
            <a:pPr>
              <a:buFont typeface="Arial"/>
              <a:buChar char="•"/>
            </a:pPr>
            <a:r>
              <a:rPr lang="en-US" dirty="0" smtClean="0">
                <a:latin typeface="Arial" pitchFamily="34" charset="0"/>
                <a:cs typeface="Arial" pitchFamily="34" charset="0"/>
              </a:rPr>
              <a:t>OVPR has attempted to gather links to </a:t>
            </a:r>
            <a:r>
              <a:rPr lang="en-US" dirty="0">
                <a:latin typeface="Arial" pitchFamily="34" charset="0"/>
                <a:cs typeface="Arial" pitchFamily="34" charset="0"/>
              </a:rPr>
              <a:t>core facilities (</a:t>
            </a:r>
            <a:r>
              <a:rPr lang="en-US" dirty="0">
                <a:latin typeface="Arial" pitchFamily="34" charset="0"/>
                <a:cs typeface="Arial" pitchFamily="34" charset="0"/>
                <a:hlinkClick r:id="rId2"/>
              </a:rPr>
              <a:t>www.ovpr.uga.edu/resources/core-</a:t>
            </a:r>
            <a:r>
              <a:rPr lang="en-US" dirty="0" smtClean="0">
                <a:latin typeface="Arial" pitchFamily="34" charset="0"/>
                <a:cs typeface="Arial" pitchFamily="34" charset="0"/>
                <a:hlinkClick r:id="rId2"/>
              </a:rPr>
              <a:t>facilities</a:t>
            </a:r>
            <a:r>
              <a:rPr lang="en-US" dirty="0" smtClean="0">
                <a:latin typeface="Arial" pitchFamily="34" charset="0"/>
                <a:cs typeface="Arial" pitchFamily="34" charset="0"/>
              </a:rPr>
              <a:t>) but this list is not comprehensive</a:t>
            </a:r>
          </a:p>
          <a:p>
            <a:pPr>
              <a:buFont typeface="Arial"/>
              <a:buChar char="•"/>
            </a:pP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40</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2209191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solidFill>
                  <a:srgbClr val="D9D9D9"/>
                </a:solidFill>
              </a:rPr>
              <a:t>Graduate School / Graduate Student Policies</a:t>
            </a:r>
          </a:p>
          <a:p>
            <a:r>
              <a:rPr lang="en-US" dirty="0" smtClean="0">
                <a:solidFill>
                  <a:srgbClr val="D9D9D9"/>
                </a:solidFill>
              </a:rPr>
              <a:t>Postdoctoral Research Scholar Policies</a:t>
            </a:r>
          </a:p>
          <a:p>
            <a:r>
              <a:rPr lang="en-US" dirty="0" smtClean="0">
                <a:solidFill>
                  <a:srgbClr val="D9D9D9"/>
                </a:solidFill>
              </a:rPr>
              <a:t>International Student, Scholar and Immigration Services</a:t>
            </a:r>
          </a:p>
          <a:p>
            <a:r>
              <a:rPr lang="en-US" dirty="0" smtClean="0">
                <a:solidFill>
                  <a:srgbClr val="D9D9D9"/>
                </a:solidFill>
              </a:rPr>
              <a:t>UGA Libraries</a:t>
            </a:r>
          </a:p>
          <a:p>
            <a:r>
              <a:rPr lang="en-US" dirty="0" smtClean="0">
                <a:solidFill>
                  <a:srgbClr val="D9D9D9"/>
                </a:solidFill>
              </a:rPr>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41</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9889875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Research Purchasing / </a:t>
            </a:r>
            <a:r>
              <a:rPr lang="en-US" dirty="0" err="1" smtClean="0">
                <a:latin typeface="Arial" pitchFamily="34" charset="0"/>
                <a:cs typeface="Arial" pitchFamily="34" charset="0"/>
              </a:rPr>
              <a:t>UGAMart</a:t>
            </a:r>
            <a:endParaRPr lang="en-US" dirty="0"/>
          </a:p>
        </p:txBody>
      </p:sp>
      <p:sp>
        <p:nvSpPr>
          <p:cNvPr id="3" name="Content Placeholder 2"/>
          <p:cNvSpPr>
            <a:spLocks noGrp="1"/>
          </p:cNvSpPr>
          <p:nvPr>
            <p:ph idx="1"/>
          </p:nvPr>
        </p:nvSpPr>
        <p:spPr>
          <a:xfrm>
            <a:off x="457200" y="1600200"/>
            <a:ext cx="8229600" cy="1471593"/>
          </a:xfrm>
        </p:spPr>
        <p:txBody>
          <a:bodyPr>
            <a:noAutofit/>
          </a:bodyPr>
          <a:lstStyle/>
          <a:p>
            <a:pPr>
              <a:buFont typeface="Arial"/>
              <a:buChar char="•"/>
            </a:pPr>
            <a:r>
              <a:rPr lang="en-US" dirty="0" err="1" smtClean="0">
                <a:latin typeface="Arial" pitchFamily="34" charset="0"/>
                <a:cs typeface="Arial" pitchFamily="34" charset="0"/>
              </a:rPr>
              <a:t>UGAMart</a:t>
            </a:r>
            <a:r>
              <a:rPr lang="en-US" dirty="0" smtClean="0">
                <a:latin typeface="Arial" pitchFamily="34" charset="0"/>
                <a:cs typeface="Arial" pitchFamily="34" charset="0"/>
              </a:rPr>
              <a:t> is the online purchasing web app for purchasing everything </a:t>
            </a:r>
            <a:r>
              <a:rPr lang="en-US" i="1" dirty="0" smtClean="0">
                <a:latin typeface="Arial" pitchFamily="34" charset="0"/>
                <a:cs typeface="Arial" pitchFamily="34" charset="0"/>
              </a:rPr>
              <a:t>except</a:t>
            </a:r>
            <a:r>
              <a:rPr lang="en-US" dirty="0" smtClean="0">
                <a:latin typeface="Arial" pitchFamily="34" charset="0"/>
                <a:cs typeface="Arial" pitchFamily="34" charset="0"/>
              </a:rPr>
              <a:t> chemicals</a:t>
            </a:r>
          </a:p>
          <a:p>
            <a:pPr>
              <a:buFont typeface="Arial"/>
              <a:buChar char="•"/>
            </a:pPr>
            <a:r>
              <a:rPr lang="en-US" dirty="0">
                <a:latin typeface="Arial" pitchFamily="34" charset="0"/>
                <a:cs typeface="Arial" pitchFamily="34" charset="0"/>
                <a:hlinkClick r:id="rId2"/>
              </a:rPr>
              <a:t>https://webapps.ais.uga.edu/</a:t>
            </a:r>
            <a:r>
              <a:rPr lang="en-US" dirty="0" smtClean="0">
                <a:latin typeface="Arial" pitchFamily="34" charset="0"/>
                <a:cs typeface="Arial" pitchFamily="34" charset="0"/>
                <a:hlinkClick r:id="rId2"/>
              </a:rPr>
              <a:t>UGAmart</a:t>
            </a:r>
            <a:endParaRPr lang="en-US" dirty="0" smtClean="0">
              <a:latin typeface="Arial" pitchFamily="34" charset="0"/>
              <a:cs typeface="Arial" pitchFamily="34" charset="0"/>
            </a:endParaRPr>
          </a:p>
          <a:p>
            <a:pPr>
              <a:buFont typeface="Arial"/>
              <a:buChar char="•"/>
            </a:pPr>
            <a:endParaRPr lang="en-US" dirty="0">
              <a:latin typeface="Arial" pitchFamily="34" charset="0"/>
              <a:cs typeface="Arial" pitchFamily="34" charset="0"/>
            </a:endParaRPr>
          </a:p>
        </p:txBody>
      </p:sp>
      <p:pic>
        <p:nvPicPr>
          <p:cNvPr id="5" name="Picture 2" descr="C:\Users\mobleyck\Desktop\Pictures\Screenshot-1UGAmart.png"/>
          <p:cNvPicPr>
            <a:picLocks noChangeAspect="1" noChangeArrowheads="1"/>
          </p:cNvPicPr>
          <p:nvPr/>
        </p:nvPicPr>
        <p:blipFill rotWithShape="1">
          <a:blip r:embed="rId3" cstate="print"/>
          <a:srcRect b="47154"/>
          <a:stretch/>
        </p:blipFill>
        <p:spPr bwMode="auto">
          <a:xfrm>
            <a:off x="457200" y="2944713"/>
            <a:ext cx="8229600" cy="2718163"/>
          </a:xfrm>
          <a:prstGeom prst="rect">
            <a:avLst/>
          </a:prstGeom>
          <a:noFill/>
        </p:spPr>
      </p:pic>
      <p:pic>
        <p:nvPicPr>
          <p:cNvPr id="6" name="Picture 2" descr="C:\Users\mobleyck\Desktop\Pictures\Screenshot-1UGAmart2.png"/>
          <p:cNvPicPr>
            <a:picLocks noChangeAspect="1" noChangeArrowheads="1"/>
          </p:cNvPicPr>
          <p:nvPr/>
        </p:nvPicPr>
        <p:blipFill rotWithShape="1">
          <a:blip r:embed="rId4" cstate="print"/>
          <a:srcRect b="69764"/>
          <a:stretch/>
        </p:blipFill>
        <p:spPr bwMode="auto">
          <a:xfrm>
            <a:off x="457200" y="5195039"/>
            <a:ext cx="8229600" cy="1555165"/>
          </a:xfrm>
          <a:prstGeom prst="rect">
            <a:avLst/>
          </a:prstGeom>
          <a:noFill/>
          <a:effectLst>
            <a:outerShdw blurRad="50800" dist="38100" dir="2700000" algn="tl" rotWithShape="0">
              <a:prstClr val="black">
                <a:alpha val="40000"/>
              </a:prstClr>
            </a:outerShdw>
          </a:effectLst>
        </p:spPr>
      </p:pic>
      <p:sp>
        <p:nvSpPr>
          <p:cNvPr id="7" name="Oval 6"/>
          <p:cNvSpPr/>
          <p:nvPr/>
        </p:nvSpPr>
        <p:spPr>
          <a:xfrm>
            <a:off x="900747" y="3972654"/>
            <a:ext cx="1181300" cy="561193"/>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95331" y="6498026"/>
            <a:ext cx="1181300" cy="22706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CFEC368-1D7A-4F81-ABF6-AE0E36BAF64C}" type="slidenum">
              <a:rPr lang="en-US" smtClean="0"/>
              <a:pPr/>
              <a:t>42</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5482735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rial" pitchFamily="34" charset="0"/>
                <a:cs typeface="Arial" pitchFamily="34" charset="0"/>
              </a:rPr>
              <a:t>UGAMart</a:t>
            </a:r>
            <a:r>
              <a:rPr lang="en-US" dirty="0" smtClean="0">
                <a:latin typeface="Arial" pitchFamily="34" charset="0"/>
                <a:cs typeface="Arial" pitchFamily="34" charset="0"/>
              </a:rPr>
              <a:t> vs. </a:t>
            </a:r>
            <a:r>
              <a:rPr lang="en-US" dirty="0" err="1" smtClean="0">
                <a:latin typeface="Arial" pitchFamily="34" charset="0"/>
                <a:cs typeface="Arial" pitchFamily="34" charset="0"/>
              </a:rPr>
              <a:t>Punchout</a:t>
            </a:r>
            <a:r>
              <a:rPr lang="en-US" dirty="0" smtClean="0">
                <a:latin typeface="Arial" pitchFamily="34" charset="0"/>
                <a:cs typeface="Arial" pitchFamily="34" charset="0"/>
              </a:rPr>
              <a:t> Searches</a:t>
            </a:r>
            <a:endParaRPr lang="en-US" dirty="0"/>
          </a:p>
        </p:txBody>
      </p:sp>
      <p:pic>
        <p:nvPicPr>
          <p:cNvPr id="9" name="Picture 3" descr="C:\Users\mobleyck\Desktop\Pictures\Screenshot-1UGAmart3.png"/>
          <p:cNvPicPr>
            <a:picLocks noChangeAspect="1" noChangeArrowheads="1"/>
          </p:cNvPicPr>
          <p:nvPr/>
        </p:nvPicPr>
        <p:blipFill>
          <a:blip r:embed="rId2" cstate="print"/>
          <a:srcRect/>
          <a:stretch>
            <a:fillRect/>
          </a:stretch>
        </p:blipFill>
        <p:spPr bwMode="auto">
          <a:xfrm>
            <a:off x="457200" y="1524000"/>
            <a:ext cx="8229600" cy="5143500"/>
          </a:xfrm>
          <a:prstGeom prst="rect">
            <a:avLst/>
          </a:prstGeom>
          <a:noFill/>
        </p:spPr>
      </p:pic>
      <p:sp>
        <p:nvSpPr>
          <p:cNvPr id="8" name="Oval 7"/>
          <p:cNvSpPr/>
          <p:nvPr/>
        </p:nvSpPr>
        <p:spPr>
          <a:xfrm>
            <a:off x="3219043" y="2717358"/>
            <a:ext cx="2817690" cy="22706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780161" y="3337622"/>
            <a:ext cx="1181300" cy="335054"/>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0CFEC368-1D7A-4F81-ABF6-AE0E36BAF64C}" type="slidenum">
              <a:rPr lang="en-US" smtClean="0"/>
              <a:pPr/>
              <a:t>43</a:t>
            </a:fld>
            <a:endParaRPr lang="en-US"/>
          </a:p>
        </p:txBody>
      </p:sp>
      <p:sp>
        <p:nvSpPr>
          <p:cNvPr id="3" name="Footer Placeholder 2"/>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40020815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rial" pitchFamily="34" charset="0"/>
                <a:cs typeface="Arial" pitchFamily="34" charset="0"/>
              </a:rPr>
              <a:t>UGAMart</a:t>
            </a:r>
            <a:r>
              <a:rPr lang="en-US" dirty="0" smtClean="0">
                <a:latin typeface="Arial" pitchFamily="34" charset="0"/>
                <a:cs typeface="Arial" pitchFamily="34" charset="0"/>
              </a:rPr>
              <a:t> Search Results</a:t>
            </a:r>
            <a:endParaRPr lang="en-US" dirty="0"/>
          </a:p>
        </p:txBody>
      </p:sp>
      <p:pic>
        <p:nvPicPr>
          <p:cNvPr id="7" name="Picture 2" descr="C:\Users\mobleyck\Desktop\Pictures\Screenshot-1UGAmart4.png"/>
          <p:cNvPicPr>
            <a:picLocks noChangeAspect="1" noChangeArrowheads="1"/>
          </p:cNvPicPr>
          <p:nvPr/>
        </p:nvPicPr>
        <p:blipFill>
          <a:blip r:embed="rId2" cstate="print"/>
          <a:srcRect/>
          <a:stretch>
            <a:fillRect/>
          </a:stretch>
        </p:blipFill>
        <p:spPr bwMode="auto">
          <a:xfrm>
            <a:off x="457200" y="1524000"/>
            <a:ext cx="8229600" cy="5143500"/>
          </a:xfrm>
          <a:prstGeom prst="rect">
            <a:avLst/>
          </a:prstGeom>
          <a:noFill/>
        </p:spPr>
      </p:pic>
      <p:sp>
        <p:nvSpPr>
          <p:cNvPr id="11" name="Oval 10"/>
          <p:cNvSpPr/>
          <p:nvPr/>
        </p:nvSpPr>
        <p:spPr>
          <a:xfrm>
            <a:off x="7941733" y="3436863"/>
            <a:ext cx="745067" cy="229205"/>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CFEC368-1D7A-4F81-ABF6-AE0E36BAF64C}" type="slidenum">
              <a:rPr lang="en-US" smtClean="0"/>
              <a:pPr/>
              <a:t>44</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324450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rial" pitchFamily="34" charset="0"/>
                <a:cs typeface="Arial" pitchFamily="34" charset="0"/>
              </a:rPr>
              <a:t>UGAMart</a:t>
            </a:r>
            <a:r>
              <a:rPr lang="en-US" dirty="0" smtClean="0">
                <a:latin typeface="Arial" pitchFamily="34" charset="0"/>
                <a:cs typeface="Arial" pitchFamily="34" charset="0"/>
              </a:rPr>
              <a:t> Assignment of Cart</a:t>
            </a:r>
            <a:endParaRPr lang="en-US" dirty="0"/>
          </a:p>
        </p:txBody>
      </p:sp>
      <p:pic>
        <p:nvPicPr>
          <p:cNvPr id="6" name="Picture 2" descr="C:\Users\mobleyck\Desktop\Pictures\Screenshot-1UGAmart6.png"/>
          <p:cNvPicPr>
            <a:picLocks noChangeAspect="1" noChangeArrowheads="1"/>
          </p:cNvPicPr>
          <p:nvPr/>
        </p:nvPicPr>
        <p:blipFill>
          <a:blip r:embed="rId2" cstate="print"/>
          <a:srcRect/>
          <a:stretch>
            <a:fillRect/>
          </a:stretch>
        </p:blipFill>
        <p:spPr bwMode="auto">
          <a:xfrm>
            <a:off x="457200" y="1524000"/>
            <a:ext cx="8229600" cy="5143500"/>
          </a:xfrm>
          <a:prstGeom prst="rect">
            <a:avLst/>
          </a:prstGeom>
          <a:noFill/>
        </p:spPr>
      </p:pic>
      <p:sp>
        <p:nvSpPr>
          <p:cNvPr id="11" name="Oval 10"/>
          <p:cNvSpPr/>
          <p:nvPr/>
        </p:nvSpPr>
        <p:spPr>
          <a:xfrm>
            <a:off x="8089396" y="2949511"/>
            <a:ext cx="745067" cy="229205"/>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CFEC368-1D7A-4F81-ABF6-AE0E36BAF64C}" type="slidenum">
              <a:rPr lang="en-US" smtClean="0"/>
              <a:pPr/>
              <a:t>45</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4234773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rial" pitchFamily="34" charset="0"/>
                <a:cs typeface="Arial" pitchFamily="34" charset="0"/>
              </a:rPr>
              <a:t>UGAMart</a:t>
            </a:r>
            <a:r>
              <a:rPr lang="en-US" dirty="0" smtClean="0">
                <a:latin typeface="Arial" pitchFamily="34" charset="0"/>
                <a:cs typeface="Arial" pitchFamily="34" charset="0"/>
              </a:rPr>
              <a:t> Assignment of Cart</a:t>
            </a:r>
            <a:endParaRPr lang="en-US" dirty="0"/>
          </a:p>
        </p:txBody>
      </p:sp>
      <p:pic>
        <p:nvPicPr>
          <p:cNvPr id="7" name="Picture 2" descr="C:\Users\mobleyck\Desktop\Pictures\Screenshot-1UGAMart7.png"/>
          <p:cNvPicPr>
            <a:picLocks noChangeAspect="1" noChangeArrowheads="1"/>
          </p:cNvPicPr>
          <p:nvPr/>
        </p:nvPicPr>
        <p:blipFill>
          <a:blip r:embed="rId2" cstate="print"/>
          <a:srcRect/>
          <a:stretch>
            <a:fillRect/>
          </a:stretch>
        </p:blipFill>
        <p:spPr bwMode="auto">
          <a:xfrm>
            <a:off x="457200" y="1524000"/>
            <a:ext cx="8229600" cy="5143500"/>
          </a:xfrm>
          <a:prstGeom prst="rect">
            <a:avLst/>
          </a:prstGeom>
          <a:noFill/>
        </p:spPr>
      </p:pic>
      <p:sp>
        <p:nvSpPr>
          <p:cNvPr id="11" name="Oval 10"/>
          <p:cNvSpPr/>
          <p:nvPr/>
        </p:nvSpPr>
        <p:spPr>
          <a:xfrm>
            <a:off x="6612771" y="3621168"/>
            <a:ext cx="745067" cy="229205"/>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CFEC368-1D7A-4F81-ABF6-AE0E36BAF64C}" type="slidenum">
              <a:rPr lang="en-US" smtClean="0"/>
              <a:pPr/>
              <a:t>46</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86106221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solidFill>
                  <a:srgbClr val="D9D9D9"/>
                </a:solidFill>
              </a:rPr>
              <a:t>Graduate School / Graduate Student Policies</a:t>
            </a:r>
          </a:p>
          <a:p>
            <a:r>
              <a:rPr lang="en-US" dirty="0" smtClean="0">
                <a:solidFill>
                  <a:srgbClr val="D9D9D9"/>
                </a:solidFill>
              </a:rPr>
              <a:t>Postdoctoral Research Scholar Policies</a:t>
            </a:r>
          </a:p>
          <a:p>
            <a:r>
              <a:rPr lang="en-US" dirty="0" smtClean="0">
                <a:solidFill>
                  <a:srgbClr val="D9D9D9"/>
                </a:solidFill>
              </a:rPr>
              <a:t>International Student, Scholar and Immigration Services</a:t>
            </a:r>
          </a:p>
          <a:p>
            <a:r>
              <a:rPr lang="en-US" dirty="0" smtClean="0">
                <a:solidFill>
                  <a:srgbClr val="D9D9D9"/>
                </a:solidFill>
              </a:rPr>
              <a:t>UGA Libraries</a:t>
            </a:r>
          </a:p>
          <a:p>
            <a:r>
              <a:rPr lang="en-US" dirty="0" smtClean="0">
                <a:solidFill>
                  <a:srgbClr val="D9D9D9"/>
                </a:solidFill>
              </a:rPr>
              <a:t>Core Research Facilities</a:t>
            </a:r>
          </a:p>
          <a:p>
            <a:r>
              <a:rPr lang="en-US" dirty="0" smtClean="0">
                <a:solidFill>
                  <a:srgbClr val="D9D9D9"/>
                </a:solidFill>
              </a:rPr>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47</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53547661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Office of Research Support Services</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a:buFont typeface="Arial"/>
              <a:buChar char="•"/>
            </a:pPr>
            <a:r>
              <a:rPr lang="en-US" dirty="0" smtClean="0">
                <a:latin typeface="Arial" pitchFamily="34" charset="0"/>
                <a:cs typeface="Arial" pitchFamily="34" charset="0"/>
              </a:rPr>
              <a:t>ORSS is a unit of the Office of </a:t>
            </a:r>
            <a:r>
              <a:rPr lang="en-US" dirty="0" smtClean="0">
                <a:latin typeface="Arial" pitchFamily="34" charset="0"/>
                <a:cs typeface="Arial" pitchFamily="34" charset="0"/>
              </a:rPr>
              <a:t>Business &amp; Human Resources </a:t>
            </a:r>
            <a:r>
              <a:rPr lang="en-US" dirty="0" smtClean="0">
                <a:latin typeface="Arial" pitchFamily="34" charset="0"/>
                <a:cs typeface="Arial" pitchFamily="34" charset="0"/>
              </a:rPr>
              <a:t>in OVPR</a:t>
            </a:r>
          </a:p>
          <a:p>
            <a:pPr>
              <a:buFont typeface="Arial"/>
              <a:buChar char="•"/>
            </a:pPr>
            <a:r>
              <a:rPr lang="en-US" dirty="0" smtClean="0">
                <a:latin typeface="Arial" pitchFamily="34" charset="0"/>
                <a:cs typeface="Arial" pitchFamily="34" charset="0"/>
              </a:rPr>
              <a:t>ORSS </a:t>
            </a:r>
            <a:r>
              <a:rPr lang="en-US" dirty="0" smtClean="0">
                <a:latin typeface="Arial" pitchFamily="34" charset="0"/>
                <a:cs typeface="Arial" pitchFamily="34" charset="0"/>
              </a:rPr>
              <a:t>offers services that support the UGA research enterprise</a:t>
            </a:r>
          </a:p>
          <a:p>
            <a:pPr>
              <a:buFont typeface="Arial"/>
              <a:buChar char="•"/>
            </a:pPr>
            <a:r>
              <a:rPr lang="en-US" dirty="0" smtClean="0">
                <a:latin typeface="Arial" pitchFamily="34" charset="0"/>
                <a:cs typeface="Arial" pitchFamily="34" charset="0"/>
              </a:rPr>
              <a:t>ORSS includes</a:t>
            </a:r>
          </a:p>
          <a:p>
            <a:pPr lvl="1">
              <a:buFont typeface="Arial"/>
              <a:buChar char="•"/>
            </a:pPr>
            <a:r>
              <a:rPr lang="en-US" dirty="0" smtClean="0">
                <a:latin typeface="Arial" pitchFamily="34" charset="0"/>
                <a:cs typeface="Arial" pitchFamily="34" charset="0"/>
              </a:rPr>
              <a:t>Central Research Stores (CRS</a:t>
            </a:r>
            <a:r>
              <a:rPr lang="en-US" dirty="0" smtClean="0">
                <a:latin typeface="Arial" pitchFamily="34" charset="0"/>
                <a:cs typeface="Arial" pitchFamily="34" charset="0"/>
              </a:rPr>
              <a:t>)</a:t>
            </a:r>
          </a:p>
          <a:p>
            <a:pPr lvl="1">
              <a:buFont typeface="Arial"/>
              <a:buChar char="•"/>
            </a:pPr>
            <a:r>
              <a:rPr lang="en-US" dirty="0" smtClean="0">
                <a:latin typeface="Arial" pitchFamily="34" charset="0"/>
                <a:cs typeface="Arial" pitchFamily="34" charset="0"/>
              </a:rPr>
              <a:t>Campus </a:t>
            </a:r>
            <a:r>
              <a:rPr lang="en-US" dirty="0" smtClean="0">
                <a:latin typeface="Arial" pitchFamily="34" charset="0"/>
                <a:cs typeface="Arial" pitchFamily="34" charset="0"/>
              </a:rPr>
              <a:t>Scientific Stores (CSS)</a:t>
            </a:r>
          </a:p>
          <a:p>
            <a:pPr lvl="1">
              <a:buFont typeface="Arial"/>
              <a:buChar char="•"/>
            </a:pPr>
            <a:r>
              <a:rPr lang="en-US" dirty="0" smtClean="0">
                <a:latin typeface="Arial" pitchFamily="34" charset="0"/>
                <a:cs typeface="Arial" pitchFamily="34" charset="0"/>
              </a:rPr>
              <a:t>Instrument Design &amp; Fabrication Shop</a:t>
            </a:r>
          </a:p>
          <a:p>
            <a:pPr lvl="1">
              <a:buFont typeface="Arial"/>
              <a:buChar char="•"/>
            </a:pPr>
            <a:r>
              <a:rPr lang="en-US" dirty="0" smtClean="0">
                <a:latin typeface="Arial" pitchFamily="34" charset="0"/>
                <a:cs typeface="Arial" pitchFamily="34" charset="0"/>
              </a:rPr>
              <a:t>Glassblowing </a:t>
            </a:r>
            <a:r>
              <a:rPr lang="en-US" dirty="0" smtClean="0">
                <a:latin typeface="Arial" pitchFamily="34" charset="0"/>
                <a:cs typeface="Arial" pitchFamily="34" charset="0"/>
              </a:rPr>
              <a:t>Shop</a:t>
            </a:r>
            <a:endParaRPr lang="en-US" dirty="0" smtClean="0">
              <a:latin typeface="Arial" pitchFamily="34" charset="0"/>
              <a:cs typeface="Arial" pitchFamily="34" charset="0"/>
            </a:endParaRPr>
          </a:p>
          <a:p>
            <a:pPr lvl="1">
              <a:buFont typeface="Arial"/>
              <a:buChar char="•"/>
            </a:pP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48</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27467503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ORSS / Central Research Stores</a:t>
            </a:r>
            <a:endParaRPr lang="en-US" dirty="0"/>
          </a:p>
        </p:txBody>
      </p:sp>
      <p:sp>
        <p:nvSpPr>
          <p:cNvPr id="3" name="Content Placeholder 2"/>
          <p:cNvSpPr>
            <a:spLocks noGrp="1"/>
          </p:cNvSpPr>
          <p:nvPr>
            <p:ph idx="1"/>
          </p:nvPr>
        </p:nvSpPr>
        <p:spPr>
          <a:xfrm>
            <a:off x="457200" y="1600200"/>
            <a:ext cx="8229600" cy="3115962"/>
          </a:xfrm>
        </p:spPr>
        <p:txBody>
          <a:bodyPr>
            <a:noAutofit/>
          </a:bodyPr>
          <a:lstStyle/>
          <a:p>
            <a:r>
              <a:rPr lang="en-US" dirty="0"/>
              <a:t>Central Research Stores – CRS Warehouse</a:t>
            </a:r>
          </a:p>
          <a:p>
            <a:pPr lvl="1"/>
            <a:r>
              <a:rPr lang="en-US" dirty="0"/>
              <a:t>Lab plastics and glass supplies</a:t>
            </a:r>
          </a:p>
          <a:p>
            <a:pPr lvl="1"/>
            <a:r>
              <a:rPr lang="en-US" dirty="0"/>
              <a:t>190 Proof </a:t>
            </a:r>
            <a:r>
              <a:rPr lang="en-US" b="1" dirty="0"/>
              <a:t>Alcohol pour ups </a:t>
            </a:r>
            <a:r>
              <a:rPr lang="en-US" dirty="0"/>
              <a:t>by 5 gallon quantities</a:t>
            </a:r>
          </a:p>
          <a:p>
            <a:pPr lvl="1"/>
            <a:r>
              <a:rPr lang="en-US" dirty="0"/>
              <a:t>Same day </a:t>
            </a:r>
            <a:r>
              <a:rPr lang="en-US" b="1" dirty="0"/>
              <a:t>liquid nitrogen </a:t>
            </a:r>
            <a:r>
              <a:rPr lang="en-US" dirty="0"/>
              <a:t>tank rental &amp; delivery</a:t>
            </a:r>
          </a:p>
          <a:p>
            <a:pPr lvl="1"/>
            <a:r>
              <a:rPr lang="en-US" dirty="0"/>
              <a:t>Campus chemical </a:t>
            </a:r>
            <a:r>
              <a:rPr lang="en-US" dirty="0" smtClean="0"/>
              <a:t>distributor</a:t>
            </a:r>
          </a:p>
          <a:p>
            <a:r>
              <a:rPr lang="en-US" dirty="0" smtClean="0"/>
              <a:t>Ordering:  </a:t>
            </a:r>
            <a:r>
              <a:rPr lang="en-US" dirty="0"/>
              <a:t>542-</a:t>
            </a:r>
            <a:r>
              <a:rPr lang="en-US" dirty="0" smtClean="0"/>
              <a:t>2411 (</a:t>
            </a:r>
            <a:r>
              <a:rPr lang="en-US" dirty="0" err="1" smtClean="0"/>
              <a:t>Robbin</a:t>
            </a:r>
            <a:r>
              <a:rPr lang="en-US" dirty="0" smtClean="0"/>
              <a:t>); online </a:t>
            </a:r>
            <a:r>
              <a:rPr lang="en-US" dirty="0" smtClean="0">
                <a:hlinkClick r:id="rId2"/>
              </a:rPr>
              <a:t>crs.uga.edu</a:t>
            </a:r>
            <a:r>
              <a:rPr lang="en-US" dirty="0">
                <a:hlinkClick r:id="rId2"/>
              </a:rPr>
              <a:t> </a:t>
            </a:r>
            <a:r>
              <a:rPr lang="en-US" dirty="0" smtClean="0"/>
              <a:t>(Mozilla browser preferred); FAX </a:t>
            </a:r>
            <a:r>
              <a:rPr lang="en-US" dirty="0"/>
              <a:t>542-</a:t>
            </a:r>
            <a:r>
              <a:rPr lang="en-US" dirty="0" smtClean="0"/>
              <a:t>5976; email </a:t>
            </a:r>
            <a:r>
              <a:rPr lang="en-US" dirty="0" smtClean="0">
                <a:hlinkClick r:id="rId3"/>
              </a:rPr>
              <a:t>crs@uga.edu</a:t>
            </a:r>
            <a:endParaRPr lang="en-US" dirty="0"/>
          </a:p>
          <a:p>
            <a:pPr>
              <a:buFont typeface="Arial"/>
              <a:buChar char="•"/>
            </a:pPr>
            <a:endParaRPr lang="en-US" dirty="0" smtClean="0">
              <a:latin typeface="Arial" pitchFamily="34" charset="0"/>
              <a:cs typeface="Arial" pitchFamily="34" charset="0"/>
            </a:endParaRPr>
          </a:p>
          <a:p>
            <a:pPr>
              <a:buFont typeface="Arial"/>
              <a:buChar char="•"/>
            </a:pPr>
            <a:endParaRPr lang="en-US" dirty="0">
              <a:latin typeface="Arial" pitchFamily="34" charset="0"/>
              <a:cs typeface="Arial" pitchFamily="34" charset="0"/>
            </a:endParaRPr>
          </a:p>
        </p:txBody>
      </p:sp>
      <p:pic>
        <p:nvPicPr>
          <p:cNvPr id="5" name="Picture 2" descr="http://www.alcor.org/images/neurocooldow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894" y="4862117"/>
            <a:ext cx="195942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t1.gstatic.com/images?q=tbn:ANd9GcR3uBG-zBVfwnpbjKh10-331GyZo7AZSQbcc_ZfusrnSFYcPqG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548" y="4716162"/>
            <a:ext cx="2362200" cy="18921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usplastic.com/catalog/images/products/bottles/97028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0196" y="4471592"/>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49</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8792085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VPR-Organizational-Chart.png"/>
          <p:cNvPicPr>
            <a:picLocks noChangeAspect="1"/>
          </p:cNvPicPr>
          <p:nvPr/>
        </p:nvPicPr>
        <p:blipFill rotWithShape="1">
          <a:blip r:embed="rId3" cstate="print">
            <a:extLst>
              <a:ext uri="{28A0092B-C50C-407E-A947-70E740481C1C}">
                <a14:useLocalDpi xmlns:a14="http://schemas.microsoft.com/office/drawing/2010/main" val="0"/>
              </a:ext>
            </a:extLst>
          </a:blip>
          <a:srcRect t="2881"/>
          <a:stretch/>
        </p:blipFill>
        <p:spPr>
          <a:xfrm>
            <a:off x="-1" y="-44580"/>
            <a:ext cx="9131423" cy="6902580"/>
          </a:xfrm>
          <a:prstGeom prst="rect">
            <a:avLst/>
          </a:prstGeom>
        </p:spPr>
      </p:pic>
      <p:sp>
        <p:nvSpPr>
          <p:cNvPr id="4" name="Slide Number Placeholder 1"/>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DC25F903-3934-6A45-94BD-B3E8FC331D74}" type="slidenum">
              <a:rPr lang="en-US"/>
              <a:pPr/>
              <a:t>5</a:t>
            </a:fld>
            <a:endParaRPr lang="en-US" sz="1200">
              <a:solidFill>
                <a:srgbClr val="000000"/>
              </a:solidFill>
            </a:endParaRPr>
          </a:p>
        </p:txBody>
      </p:sp>
      <p:pic>
        <p:nvPicPr>
          <p:cNvPr id="6147" name="Picture 1027" descr="VP-David-Lee"/>
          <p:cNvPicPr>
            <a:picLocks noChangeAspect="1" noChangeArrowheads="1"/>
          </p:cNvPicPr>
          <p:nvPr/>
        </p:nvPicPr>
        <p:blipFill>
          <a:blip r:embed="rId4"/>
          <a:srcRect/>
          <a:stretch>
            <a:fillRect/>
          </a:stretch>
        </p:blipFill>
        <p:spPr bwMode="auto">
          <a:xfrm>
            <a:off x="51715" y="37104"/>
            <a:ext cx="1319530" cy="182727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ORSS / Campus Scientific Stores</a:t>
            </a:r>
            <a:endParaRPr lang="en-US" dirty="0"/>
          </a:p>
        </p:txBody>
      </p:sp>
      <p:sp>
        <p:nvSpPr>
          <p:cNvPr id="3" name="Content Placeholder 2"/>
          <p:cNvSpPr>
            <a:spLocks noGrp="1"/>
          </p:cNvSpPr>
          <p:nvPr>
            <p:ph idx="1"/>
          </p:nvPr>
        </p:nvSpPr>
        <p:spPr>
          <a:xfrm>
            <a:off x="457200" y="1600200"/>
            <a:ext cx="8229600" cy="2150932"/>
          </a:xfrm>
        </p:spPr>
        <p:txBody>
          <a:bodyPr>
            <a:noAutofit/>
          </a:bodyPr>
          <a:lstStyle/>
          <a:p>
            <a:r>
              <a:rPr lang="en-US" dirty="0"/>
              <a:t>Convenience Store – </a:t>
            </a:r>
            <a:r>
              <a:rPr lang="en-US" dirty="0" smtClean="0"/>
              <a:t>Ground </a:t>
            </a:r>
            <a:r>
              <a:rPr lang="en-US" dirty="0"/>
              <a:t>Floor Chemistry </a:t>
            </a:r>
            <a:r>
              <a:rPr lang="en-US" dirty="0" smtClean="0"/>
              <a:t>Building</a:t>
            </a:r>
            <a:endParaRPr lang="en-US" dirty="0"/>
          </a:p>
          <a:p>
            <a:pPr lvl="1"/>
            <a:r>
              <a:rPr lang="en-US" dirty="0"/>
              <a:t>Extensive freezer program</a:t>
            </a:r>
          </a:p>
          <a:p>
            <a:pPr lvl="1"/>
            <a:r>
              <a:rPr lang="en-US" dirty="0"/>
              <a:t>Compressed gas cylinders</a:t>
            </a:r>
          </a:p>
          <a:p>
            <a:pPr lvl="1"/>
            <a:r>
              <a:rPr lang="en-US" dirty="0"/>
              <a:t>Dry Ice by the pound</a:t>
            </a:r>
          </a:p>
          <a:p>
            <a:pPr lvl="1"/>
            <a:r>
              <a:rPr lang="en-US" dirty="0"/>
              <a:t>Liquid nitrogen pour </a:t>
            </a:r>
            <a:r>
              <a:rPr lang="en-US" dirty="0" smtClean="0"/>
              <a:t>ups</a:t>
            </a:r>
            <a:endParaRPr lang="en-US" dirty="0" smtClean="0">
              <a:latin typeface="Arial" pitchFamily="34" charset="0"/>
              <a:cs typeface="Arial" pitchFamily="34" charset="0"/>
            </a:endParaRPr>
          </a:p>
          <a:p>
            <a:pPr>
              <a:buFont typeface="Arial"/>
              <a:buChar char="•"/>
            </a:pPr>
            <a:endParaRPr lang="en-US" dirty="0">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6850" y="4440237"/>
            <a:ext cx="21399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www.alcor.org/images/neurocool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868" y="4713287"/>
            <a:ext cx="195942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620419"/>
            <a:ext cx="160891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2"/>
          </p:nvPr>
        </p:nvSpPr>
        <p:spPr/>
        <p:txBody>
          <a:bodyPr/>
          <a:lstStyle/>
          <a:p>
            <a:fld id="{0CFEC368-1D7A-4F81-ABF6-AE0E36BAF64C}" type="slidenum">
              <a:rPr lang="en-US" smtClean="0"/>
              <a:pPr/>
              <a:t>50</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39283958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ORSS / Instrument Shop</a:t>
            </a:r>
            <a:endParaRPr lang="en-US" dirty="0"/>
          </a:p>
        </p:txBody>
      </p:sp>
      <p:sp>
        <p:nvSpPr>
          <p:cNvPr id="3" name="Content Placeholder 2"/>
          <p:cNvSpPr>
            <a:spLocks noGrp="1"/>
          </p:cNvSpPr>
          <p:nvPr>
            <p:ph idx="1"/>
          </p:nvPr>
        </p:nvSpPr>
        <p:spPr>
          <a:xfrm>
            <a:off x="457200" y="1600199"/>
            <a:ext cx="8229600" cy="2840037"/>
          </a:xfrm>
        </p:spPr>
        <p:txBody>
          <a:bodyPr>
            <a:noAutofit/>
          </a:bodyPr>
          <a:lstStyle/>
          <a:p>
            <a:r>
              <a:rPr lang="en-US" dirty="0" smtClean="0">
                <a:hlinkClick r:id="rId2"/>
              </a:rPr>
              <a:t>ishop.uga.edu</a:t>
            </a:r>
            <a:endParaRPr lang="en-US" dirty="0"/>
          </a:p>
          <a:p>
            <a:r>
              <a:rPr lang="en-US" dirty="0">
                <a:solidFill>
                  <a:srgbClr val="FF0000"/>
                </a:solidFill>
              </a:rPr>
              <a:t>Custom fabrication </a:t>
            </a:r>
            <a:r>
              <a:rPr lang="en-US" dirty="0"/>
              <a:t>of scientific, deep ocean, agricultural, and industrial equipment</a:t>
            </a:r>
          </a:p>
          <a:p>
            <a:r>
              <a:rPr lang="en-US" dirty="0">
                <a:solidFill>
                  <a:srgbClr val="FF0000"/>
                </a:solidFill>
              </a:rPr>
              <a:t>Repair</a:t>
            </a:r>
            <a:r>
              <a:rPr lang="en-US" dirty="0"/>
              <a:t> of lab instruments – CO</a:t>
            </a:r>
            <a:r>
              <a:rPr lang="en-US" baseline="-25000" dirty="0"/>
              <a:t>2</a:t>
            </a:r>
            <a:r>
              <a:rPr lang="en-US" dirty="0"/>
              <a:t> incubators, centrifuges, and food grade equipment</a:t>
            </a:r>
          </a:p>
          <a:p>
            <a:r>
              <a:rPr lang="en-US" dirty="0">
                <a:solidFill>
                  <a:srgbClr val="FF0000"/>
                </a:solidFill>
              </a:rPr>
              <a:t>CAD &amp; CAM design </a:t>
            </a:r>
            <a:r>
              <a:rPr lang="en-US" dirty="0"/>
              <a:t>– Custom CAD drawing and editing to meet your concept</a:t>
            </a:r>
          </a:p>
          <a:p>
            <a:pPr>
              <a:buFont typeface="Arial"/>
              <a:buChar char="•"/>
            </a:pPr>
            <a:endParaRPr lang="en-US" dirty="0">
              <a:latin typeface="Arial" pitchFamily="34" charset="0"/>
              <a:cs typeface="Arial" pitchFamily="34" charset="0"/>
            </a:endParaRPr>
          </a:p>
        </p:txBody>
      </p:sp>
      <p:pic>
        <p:nvPicPr>
          <p:cNvPr id="11" name="Picture 2" descr="I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546" y="4628305"/>
            <a:ext cx="5334000" cy="1905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CFEC368-1D7A-4F81-ABF6-AE0E36BAF64C}" type="slidenum">
              <a:rPr lang="en-US" smtClean="0"/>
              <a:pPr/>
              <a:t>51</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89378252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ORSS / Glassblowing Shop</a:t>
            </a:r>
            <a:endParaRPr lang="en-US" dirty="0"/>
          </a:p>
        </p:txBody>
      </p:sp>
      <p:sp>
        <p:nvSpPr>
          <p:cNvPr id="3" name="Content Placeholder 2"/>
          <p:cNvSpPr>
            <a:spLocks noGrp="1"/>
          </p:cNvSpPr>
          <p:nvPr>
            <p:ph idx="1"/>
          </p:nvPr>
        </p:nvSpPr>
        <p:spPr>
          <a:xfrm>
            <a:off x="457200" y="1600198"/>
            <a:ext cx="8229600" cy="4410473"/>
          </a:xfrm>
        </p:spPr>
        <p:txBody>
          <a:bodyPr>
            <a:noAutofit/>
          </a:bodyPr>
          <a:lstStyle/>
          <a:p>
            <a:r>
              <a:rPr lang="en-US" dirty="0" smtClean="0">
                <a:hlinkClick r:id="rId2"/>
              </a:rPr>
              <a:t>glass.uga.edu</a:t>
            </a:r>
            <a:endParaRPr lang="en-US" dirty="0"/>
          </a:p>
          <a:p>
            <a:r>
              <a:rPr lang="en-US" dirty="0"/>
              <a:t>Repairs &amp; modifications to existing items</a:t>
            </a:r>
          </a:p>
          <a:p>
            <a:pPr lvl="1"/>
            <a:r>
              <a:rPr lang="en-US" dirty="0"/>
              <a:t>Micro-distillation</a:t>
            </a:r>
          </a:p>
          <a:p>
            <a:pPr lvl="1"/>
            <a:r>
              <a:rPr lang="en-US" dirty="0"/>
              <a:t>Mercury diffusion pumps</a:t>
            </a:r>
          </a:p>
          <a:p>
            <a:pPr lvl="1"/>
            <a:r>
              <a:rPr lang="en-US" dirty="0" err="1"/>
              <a:t>Klett</a:t>
            </a:r>
            <a:r>
              <a:rPr lang="en-US" dirty="0"/>
              <a:t> flasks</a:t>
            </a:r>
          </a:p>
          <a:p>
            <a:pPr lvl="1"/>
            <a:r>
              <a:rPr lang="en-US" dirty="0"/>
              <a:t>Filter crucibles</a:t>
            </a:r>
          </a:p>
          <a:p>
            <a:pPr lvl="1"/>
            <a:r>
              <a:rPr lang="en-US" dirty="0"/>
              <a:t>Large diameter columns</a:t>
            </a:r>
          </a:p>
          <a:p>
            <a:r>
              <a:rPr lang="en-US" dirty="0"/>
              <a:t>Custom </a:t>
            </a:r>
            <a:r>
              <a:rPr lang="en-US" dirty="0" smtClean="0"/>
              <a:t>fabrication</a:t>
            </a:r>
          </a:p>
          <a:p>
            <a:r>
              <a:rPr lang="en-US" dirty="0" smtClean="0"/>
              <a:t>Located in Chemistry Building</a:t>
            </a:r>
            <a:endParaRPr lang="en-US" dirty="0"/>
          </a:p>
          <a:p>
            <a:pPr>
              <a:buFont typeface="Arial"/>
              <a:buChar char="•"/>
            </a:pPr>
            <a:endParaRPr lang="en-US" dirty="0">
              <a:latin typeface="Arial" pitchFamily="34" charset="0"/>
              <a:cs typeface="Arial" pitchFamily="34" charset="0"/>
            </a:endParaRPr>
          </a:p>
        </p:txBody>
      </p:sp>
      <p:pic>
        <p:nvPicPr>
          <p:cNvPr id="6" name="Picture 2" descr="glassw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939143"/>
            <a:ext cx="2057400" cy="28940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CFEC368-1D7A-4F81-ABF6-AE0E36BAF64C}" type="slidenum">
              <a:rPr lang="en-US" smtClean="0"/>
              <a:pPr/>
              <a:t>52</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13663959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solidFill>
                  <a:srgbClr val="D9D9D9"/>
                </a:solidFill>
              </a:rPr>
              <a:t>Graduate School / Graduate Student Policies</a:t>
            </a:r>
          </a:p>
          <a:p>
            <a:r>
              <a:rPr lang="en-US" dirty="0" smtClean="0">
                <a:solidFill>
                  <a:srgbClr val="D9D9D9"/>
                </a:solidFill>
              </a:rPr>
              <a:t>Postdoctoral Research Scholar Policies</a:t>
            </a:r>
          </a:p>
          <a:p>
            <a:r>
              <a:rPr lang="en-US" dirty="0" smtClean="0">
                <a:solidFill>
                  <a:srgbClr val="D9D9D9"/>
                </a:solidFill>
              </a:rPr>
              <a:t>International Student, Scholar and Immigration Services</a:t>
            </a:r>
          </a:p>
          <a:p>
            <a:r>
              <a:rPr lang="en-US" dirty="0" smtClean="0">
                <a:solidFill>
                  <a:srgbClr val="D9D9D9"/>
                </a:solidFill>
              </a:rPr>
              <a:t>UGA Libraries</a:t>
            </a:r>
          </a:p>
          <a:p>
            <a:r>
              <a:rPr lang="en-US" dirty="0" smtClean="0">
                <a:solidFill>
                  <a:srgbClr val="D9D9D9"/>
                </a:solidFill>
              </a:rPr>
              <a:t>Core Research Facilities</a:t>
            </a:r>
          </a:p>
          <a:p>
            <a:r>
              <a:rPr lang="en-US" dirty="0" smtClean="0">
                <a:solidFill>
                  <a:srgbClr val="D9D9D9"/>
                </a:solidFill>
              </a:rPr>
              <a:t>Research Purchasing</a:t>
            </a:r>
          </a:p>
          <a:p>
            <a:r>
              <a:rPr lang="en-US" dirty="0" smtClean="0">
                <a:solidFill>
                  <a:srgbClr val="D9D9D9"/>
                </a:solidFill>
              </a:rPr>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53</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5742060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Ordering Chemicals: What is a Chemical?</a:t>
            </a:r>
            <a:endParaRPr lang="en-US" dirty="0"/>
          </a:p>
        </p:txBody>
      </p:sp>
      <p:sp>
        <p:nvSpPr>
          <p:cNvPr id="3" name="Content Placeholder 2"/>
          <p:cNvSpPr>
            <a:spLocks noGrp="1"/>
          </p:cNvSpPr>
          <p:nvPr>
            <p:ph idx="1"/>
          </p:nvPr>
        </p:nvSpPr>
        <p:spPr>
          <a:xfrm>
            <a:off x="457200" y="1600198"/>
            <a:ext cx="8229600" cy="5257802"/>
          </a:xfrm>
        </p:spPr>
        <p:txBody>
          <a:bodyPr>
            <a:normAutofit fontScale="92500" lnSpcReduction="10000"/>
          </a:bodyPr>
          <a:lstStyle/>
          <a:p>
            <a:pPr>
              <a:buFont typeface="Arial"/>
              <a:buChar char="•"/>
            </a:pPr>
            <a:r>
              <a:rPr lang="en-US" dirty="0"/>
              <a:t>University of Georgia Chemical and Laboratory Safety </a:t>
            </a:r>
            <a:r>
              <a:rPr lang="en-US" dirty="0" smtClean="0"/>
              <a:t>Manual </a:t>
            </a:r>
            <a:r>
              <a:rPr lang="en-US" dirty="0"/>
              <a:t>(</a:t>
            </a:r>
            <a:r>
              <a:rPr lang="en-US" dirty="0">
                <a:hlinkClick r:id="rId2"/>
              </a:rPr>
              <a:t>www.esd.uga.edu/chem/safetymanual.htm</a:t>
            </a:r>
            <a:r>
              <a:rPr lang="en-US" dirty="0" smtClean="0"/>
              <a:t>), Section </a:t>
            </a:r>
            <a:r>
              <a:rPr lang="en-US" dirty="0"/>
              <a:t>2 Part I A</a:t>
            </a:r>
          </a:p>
          <a:p>
            <a:pPr lvl="1"/>
            <a:r>
              <a:rPr lang="en-US" sz="2200" dirty="0"/>
              <a:t>The director of CRS is designated as the sole agent for </a:t>
            </a:r>
            <a:r>
              <a:rPr lang="en-US" sz="2200" dirty="0" smtClean="0"/>
              <a:t>submitting purchase </a:t>
            </a:r>
            <a:r>
              <a:rPr lang="en-US" sz="2200" dirty="0"/>
              <a:t>requests for chemicals to the University procurement office, receiving, and distributing all chemicals to on-campus research and science laboratories and academic units of </a:t>
            </a:r>
            <a:r>
              <a:rPr lang="en-US" sz="2200" dirty="0" smtClean="0"/>
              <a:t>UGA</a:t>
            </a:r>
          </a:p>
          <a:p>
            <a:r>
              <a:rPr lang="en-US" dirty="0" smtClean="0"/>
              <a:t>A substance is a chemical if it has </a:t>
            </a:r>
            <a:r>
              <a:rPr lang="en-US" dirty="0"/>
              <a:t>a NFPA Fire Diamond Hazard rating 2 or </a:t>
            </a:r>
            <a:r>
              <a:rPr lang="en-US" dirty="0" smtClean="0"/>
              <a:t>greater</a:t>
            </a:r>
          </a:p>
          <a:p>
            <a:pPr lvl="0"/>
            <a:r>
              <a:rPr lang="en-US" dirty="0" smtClean="0"/>
              <a:t>A substance is a chemical if it requires </a:t>
            </a:r>
            <a:r>
              <a:rPr lang="en-US" dirty="0"/>
              <a:t>DOT Hazardous Materials designation for shipping</a:t>
            </a:r>
          </a:p>
          <a:p>
            <a:pPr marL="177800" indent="-177800"/>
            <a:r>
              <a:rPr lang="en-US" dirty="0" smtClean="0"/>
              <a:t>A substance is a chemical when </a:t>
            </a:r>
            <a:r>
              <a:rPr lang="en-US" dirty="0"/>
              <a:t>MSDS requires: </a:t>
            </a:r>
          </a:p>
          <a:p>
            <a:pPr marL="457200" indent="-234950">
              <a:buFont typeface="Arial"/>
              <a:buChar char="•"/>
            </a:pPr>
            <a:r>
              <a:rPr lang="en-US" sz="2200" dirty="0"/>
              <a:t>Item not be placed in the landfill</a:t>
            </a:r>
          </a:p>
          <a:p>
            <a:pPr marL="457200" indent="-234950">
              <a:buFont typeface="Arial"/>
              <a:buChar char="•"/>
            </a:pPr>
            <a:r>
              <a:rPr lang="en-US" sz="2200" dirty="0"/>
              <a:t>Licensed disposal to a private contractor</a:t>
            </a:r>
          </a:p>
          <a:p>
            <a:pPr marL="457200" indent="-234950">
              <a:buFont typeface="Arial"/>
              <a:buChar char="•"/>
            </a:pPr>
            <a:r>
              <a:rPr lang="en-US" sz="2200" dirty="0"/>
              <a:t>Item to not be poured down drains</a:t>
            </a:r>
          </a:p>
          <a:p>
            <a:pPr marL="457200" indent="-234950">
              <a:buFont typeface="Arial"/>
              <a:buChar char="•"/>
            </a:pPr>
            <a:r>
              <a:rPr lang="en-US" sz="2200" dirty="0"/>
              <a:t>Avoid release to the environment</a:t>
            </a:r>
          </a:p>
          <a:p>
            <a:endParaRPr lang="en-US" dirty="0"/>
          </a:p>
          <a:p>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54</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91085449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Ordering Chemicals: What is a Chemical?</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36" y="1351672"/>
            <a:ext cx="44196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36" y="1346669"/>
            <a:ext cx="4495800" cy="306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8602" y="451589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9324" y="4767628"/>
            <a:ext cx="208589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0CFEC368-1D7A-4F81-ABF6-AE0E36BAF64C}" type="slidenum">
              <a:rPr lang="en-US" smtClean="0"/>
              <a:pPr/>
              <a:t>55</a:t>
            </a:fld>
            <a:endParaRPr lang="en-US"/>
          </a:p>
        </p:txBody>
      </p:sp>
      <p:sp>
        <p:nvSpPr>
          <p:cNvPr id="3" name="Footer Placeholder 2"/>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400061922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Ordering Chemicals: What is a Chemical?</a:t>
            </a:r>
            <a:endParaRPr lang="en-US" dirty="0"/>
          </a:p>
        </p:txBody>
      </p:sp>
      <p:sp>
        <p:nvSpPr>
          <p:cNvPr id="3" name="Content Placeholder 2"/>
          <p:cNvSpPr>
            <a:spLocks noGrp="1"/>
          </p:cNvSpPr>
          <p:nvPr>
            <p:ph idx="1"/>
          </p:nvPr>
        </p:nvSpPr>
        <p:spPr>
          <a:xfrm>
            <a:off x="457200" y="1600198"/>
            <a:ext cx="8229600" cy="1427291"/>
          </a:xfrm>
        </p:spPr>
        <p:txBody>
          <a:bodyPr>
            <a:normAutofit/>
          </a:bodyPr>
          <a:lstStyle/>
          <a:p>
            <a:r>
              <a:rPr lang="en-US" dirty="0" smtClean="0"/>
              <a:t>UGA uses </a:t>
            </a:r>
            <a:r>
              <a:rPr lang="en-US" dirty="0" err="1" smtClean="0"/>
              <a:t>Chematix</a:t>
            </a:r>
            <a:r>
              <a:rPr lang="en-US" dirty="0" smtClean="0"/>
              <a:t> for chemical and laboratory safety management (</a:t>
            </a:r>
            <a:r>
              <a:rPr lang="en-US" dirty="0">
                <a:solidFill>
                  <a:srgbClr val="FF0000"/>
                </a:solidFill>
                <a:latin typeface="Arial" pitchFamily="34" charset="0"/>
                <a:cs typeface="Arial" pitchFamily="34" charset="0"/>
                <a:hlinkClick r:id="rId2"/>
              </a:rPr>
              <a:t>https://chematix.uga.edu/Chematix</a:t>
            </a:r>
            <a:r>
              <a:rPr lang="en-US" dirty="0" smtClean="0">
                <a:solidFill>
                  <a:srgbClr val="FF0000"/>
                </a:solidFill>
                <a:latin typeface="Arial" pitchFamily="34" charset="0"/>
                <a:cs typeface="Arial" pitchFamily="34" charset="0"/>
                <a:hlinkClick r:id="rId2"/>
              </a:rPr>
              <a:t>/</a:t>
            </a:r>
            <a:r>
              <a:rPr lang="en-US" dirty="0" smtClean="0">
                <a:solidFill>
                  <a:srgbClr val="292934"/>
                </a:solidFill>
                <a:latin typeface="Arial" pitchFamily="34" charset="0"/>
                <a:cs typeface="Arial" pitchFamily="34" charset="0"/>
              </a:rPr>
              <a:t>)</a:t>
            </a:r>
          </a:p>
          <a:p>
            <a:r>
              <a:rPr lang="en-US" dirty="0" smtClean="0">
                <a:solidFill>
                  <a:srgbClr val="292934"/>
                </a:solidFill>
                <a:latin typeface="Arial" pitchFamily="34" charset="0"/>
                <a:cs typeface="Arial" pitchFamily="34" charset="0"/>
              </a:rPr>
              <a:t>Many chemicals will be identified in </a:t>
            </a:r>
            <a:r>
              <a:rPr lang="en-US" dirty="0" err="1" smtClean="0">
                <a:solidFill>
                  <a:srgbClr val="292934"/>
                </a:solidFill>
                <a:latin typeface="Arial" pitchFamily="34" charset="0"/>
                <a:cs typeface="Arial" pitchFamily="34" charset="0"/>
              </a:rPr>
              <a:t>Chematix</a:t>
            </a:r>
            <a:endParaRPr lang="en-US" dirty="0"/>
          </a:p>
          <a:p>
            <a:endParaRPr lang="en-US" dirty="0">
              <a:latin typeface="Arial" pitchFamily="34" charset="0"/>
              <a:cs typeface="Arial" pitchFamily="34" charset="0"/>
            </a:endParaRPr>
          </a:p>
        </p:txBody>
      </p:sp>
      <p:pic>
        <p:nvPicPr>
          <p:cNvPr id="5" name="Picture 9"/>
          <p:cNvPicPr>
            <a:picLocks noChangeAspect="1" noChangeArrowheads="1"/>
          </p:cNvPicPr>
          <p:nvPr/>
        </p:nvPicPr>
        <p:blipFill>
          <a:blip r:embed="rId3" cstate="print"/>
          <a:srcRect/>
          <a:stretch>
            <a:fillRect/>
          </a:stretch>
        </p:blipFill>
        <p:spPr bwMode="auto">
          <a:xfrm>
            <a:off x="533400" y="2993112"/>
            <a:ext cx="8067675" cy="3716266"/>
          </a:xfrm>
          <a:prstGeom prst="rect">
            <a:avLst/>
          </a:prstGeom>
          <a:noFill/>
          <a:ln w="9525">
            <a:noFill/>
            <a:miter lim="800000"/>
            <a:headEnd/>
            <a:tailEnd/>
          </a:ln>
          <a:effectLst/>
        </p:spPr>
      </p:pic>
      <p:sp>
        <p:nvSpPr>
          <p:cNvPr id="6" name="Oval 5"/>
          <p:cNvSpPr/>
          <p:nvPr/>
        </p:nvSpPr>
        <p:spPr>
          <a:xfrm>
            <a:off x="3903133" y="5080238"/>
            <a:ext cx="2133600" cy="22706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56</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50346110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Ordering Chemicals</a:t>
            </a:r>
            <a:endParaRPr lang="en-US" dirty="0"/>
          </a:p>
        </p:txBody>
      </p:sp>
      <p:sp>
        <p:nvSpPr>
          <p:cNvPr id="3" name="Content Placeholder 2"/>
          <p:cNvSpPr>
            <a:spLocks noGrp="1"/>
          </p:cNvSpPr>
          <p:nvPr>
            <p:ph idx="1"/>
          </p:nvPr>
        </p:nvSpPr>
        <p:spPr>
          <a:xfrm>
            <a:off x="457200" y="1600198"/>
            <a:ext cx="8229600" cy="585501"/>
          </a:xfrm>
        </p:spPr>
        <p:txBody>
          <a:bodyPr>
            <a:normAutofit/>
          </a:bodyPr>
          <a:lstStyle/>
          <a:p>
            <a:r>
              <a:rPr lang="en-US" dirty="0" smtClean="0"/>
              <a:t>Chemicals must be ordered through CRS (</a:t>
            </a:r>
            <a:r>
              <a:rPr lang="en-US" dirty="0" smtClean="0">
                <a:hlinkClick r:id="rId2"/>
              </a:rPr>
              <a:t>crs.uga.edu</a:t>
            </a:r>
            <a:r>
              <a:rPr lang="en-US" dirty="0" smtClean="0"/>
              <a:t>)</a:t>
            </a:r>
            <a:endParaRPr lang="en-US" dirty="0"/>
          </a:p>
          <a:p>
            <a:endParaRPr lang="en-US" dirty="0">
              <a:latin typeface="Arial" pitchFamily="34" charset="0"/>
              <a:cs typeface="Arial" pitchFamily="34" charset="0"/>
            </a:endParaRPr>
          </a:p>
        </p:txBody>
      </p:sp>
      <p:pic>
        <p:nvPicPr>
          <p:cNvPr id="7" name="Picture 6"/>
          <p:cNvPicPr>
            <a:picLocks noChangeAspect="1"/>
          </p:cNvPicPr>
          <p:nvPr/>
        </p:nvPicPr>
        <p:blipFill rotWithShape="1">
          <a:blip r:embed="rId3" cstate="print"/>
          <a:srcRect l="50000"/>
          <a:stretch/>
        </p:blipFill>
        <p:spPr bwMode="auto">
          <a:xfrm>
            <a:off x="940255" y="2144435"/>
            <a:ext cx="7315200" cy="4572000"/>
          </a:xfrm>
          <a:prstGeom prst="rect">
            <a:avLst/>
          </a:prstGeom>
          <a:ln>
            <a:noFill/>
          </a:ln>
          <a:extLst>
            <a:ext uri="{53640926-AAD7-44d8-BBD7-CCE9431645EC}">
              <a14:shadowObscured xmlns:a14="http://schemas.microsoft.com/office/drawing/2010/main"/>
            </a:ext>
          </a:extLst>
        </p:spPr>
      </p:pic>
      <p:sp>
        <p:nvSpPr>
          <p:cNvPr id="6" name="Oval 5"/>
          <p:cNvSpPr/>
          <p:nvPr/>
        </p:nvSpPr>
        <p:spPr>
          <a:xfrm>
            <a:off x="816985" y="3559109"/>
            <a:ext cx="4296881" cy="22706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0CFEC368-1D7A-4F81-ABF6-AE0E36BAF64C}" type="slidenum">
              <a:rPr lang="en-US" smtClean="0"/>
              <a:pPr/>
              <a:t>57</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99266198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solidFill>
                  <a:srgbClr val="D9D9D9"/>
                </a:solidFill>
              </a:rPr>
              <a:t>Administrative Policies</a:t>
            </a:r>
          </a:p>
          <a:p>
            <a:r>
              <a:rPr lang="en-US" dirty="0" smtClean="0">
                <a:solidFill>
                  <a:srgbClr val="D9D9D9"/>
                </a:solidFill>
              </a:rPr>
              <a:t>UGA Human Resources</a:t>
            </a:r>
          </a:p>
          <a:p>
            <a:r>
              <a:rPr lang="en-US" dirty="0" smtClean="0">
                <a:solidFill>
                  <a:srgbClr val="D9D9D9"/>
                </a:solidFill>
              </a:rPr>
              <a:t>Graduate School / Graduate Student Policies</a:t>
            </a:r>
          </a:p>
          <a:p>
            <a:r>
              <a:rPr lang="en-US" dirty="0" smtClean="0">
                <a:solidFill>
                  <a:srgbClr val="D9D9D9"/>
                </a:solidFill>
              </a:rPr>
              <a:t>Postdoctoral Research Scholar Policies</a:t>
            </a:r>
          </a:p>
          <a:p>
            <a:r>
              <a:rPr lang="en-US" dirty="0" smtClean="0">
                <a:solidFill>
                  <a:srgbClr val="D9D9D9"/>
                </a:solidFill>
              </a:rPr>
              <a:t>International Student, Scholar and Immigration Services</a:t>
            </a:r>
          </a:p>
          <a:p>
            <a:r>
              <a:rPr lang="en-US" dirty="0" smtClean="0">
                <a:solidFill>
                  <a:srgbClr val="D9D9D9"/>
                </a:solidFill>
              </a:rPr>
              <a:t>UGA Libraries</a:t>
            </a:r>
          </a:p>
          <a:p>
            <a:r>
              <a:rPr lang="en-US" dirty="0" smtClean="0">
                <a:solidFill>
                  <a:srgbClr val="D9D9D9"/>
                </a:solidFill>
              </a:rPr>
              <a:t>Core Research Facilities</a:t>
            </a:r>
          </a:p>
          <a:p>
            <a:r>
              <a:rPr lang="en-US" dirty="0" smtClean="0">
                <a:solidFill>
                  <a:srgbClr val="D9D9D9"/>
                </a:solidFill>
              </a:rPr>
              <a:t>Research Purchasing</a:t>
            </a:r>
          </a:p>
          <a:p>
            <a:r>
              <a:rPr lang="en-US" dirty="0" smtClean="0">
                <a:solidFill>
                  <a:srgbClr val="D9D9D9"/>
                </a:solidFill>
              </a:rPr>
              <a:t>Office of Research Support Services</a:t>
            </a:r>
          </a:p>
          <a:p>
            <a:r>
              <a:rPr lang="en-US" dirty="0" smtClean="0">
                <a:solidFill>
                  <a:srgbClr val="D9D9D9"/>
                </a:solidFill>
              </a:rPr>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58</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296074781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Chemical Storage, Tracking, &amp; Waste Disposal</a:t>
            </a:r>
            <a:endParaRPr lang="en-US" dirty="0"/>
          </a:p>
        </p:txBody>
      </p:sp>
      <p:sp>
        <p:nvSpPr>
          <p:cNvPr id="3" name="Content Placeholder 2"/>
          <p:cNvSpPr>
            <a:spLocks noGrp="1"/>
          </p:cNvSpPr>
          <p:nvPr>
            <p:ph idx="1"/>
          </p:nvPr>
        </p:nvSpPr>
        <p:spPr>
          <a:xfrm>
            <a:off x="457200" y="1600198"/>
            <a:ext cx="8229600" cy="5257802"/>
          </a:xfrm>
        </p:spPr>
        <p:txBody>
          <a:bodyPr>
            <a:normAutofit/>
          </a:bodyPr>
          <a:lstStyle/>
          <a:p>
            <a:r>
              <a:rPr lang="en-US" dirty="0" smtClean="0">
                <a:latin typeface="Arial" pitchFamily="34" charset="0"/>
                <a:cs typeface="Arial" pitchFamily="34" charset="0"/>
              </a:rPr>
              <a:t>The UGA Environmental Safety Division (ESD, </a:t>
            </a:r>
            <a:r>
              <a:rPr lang="en-US" dirty="0" smtClean="0">
                <a:latin typeface="Arial" pitchFamily="34" charset="0"/>
                <a:cs typeface="Arial" pitchFamily="34" charset="0"/>
                <a:hlinkClick r:id="rId2"/>
              </a:rPr>
              <a:t>esd.uga.edu</a:t>
            </a:r>
            <a:r>
              <a:rPr lang="en-US" dirty="0" smtClean="0">
                <a:latin typeface="Arial" pitchFamily="34" charset="0"/>
                <a:cs typeface="Arial" pitchFamily="34" charset="0"/>
              </a:rPr>
              <a:t>) is responsible for the Chemical and Laboratory Safety Program</a:t>
            </a:r>
          </a:p>
          <a:p>
            <a:r>
              <a:rPr lang="en-US" dirty="0"/>
              <a:t>The Chemical and </a:t>
            </a:r>
            <a:r>
              <a:rPr lang="en-US" dirty="0" smtClean="0"/>
              <a:t>Laboratory </a:t>
            </a:r>
            <a:r>
              <a:rPr lang="en-US" dirty="0"/>
              <a:t>Safety Program provides guidance to UGA faculty, staff and students on the safe use of chemical </a:t>
            </a:r>
            <a:r>
              <a:rPr lang="en-US" dirty="0" smtClean="0"/>
              <a:t>agents</a:t>
            </a:r>
          </a:p>
          <a:p>
            <a:r>
              <a:rPr lang="en-US" dirty="0" smtClean="0"/>
              <a:t>The </a:t>
            </a:r>
            <a:r>
              <a:rPr lang="en-US" dirty="0"/>
              <a:t>program focus is chemical safety, health, environmental </a:t>
            </a:r>
            <a:r>
              <a:rPr lang="en-US" dirty="0" smtClean="0"/>
              <a:t>protection, </a:t>
            </a:r>
            <a:r>
              <a:rPr lang="en-US" dirty="0"/>
              <a:t>and compliance based on current government regulations, guidelines and best management practices</a:t>
            </a:r>
          </a:p>
          <a:p>
            <a:r>
              <a:rPr lang="fr-FR" dirty="0" smtClean="0">
                <a:latin typeface="Arial" pitchFamily="34" charset="0"/>
                <a:cs typeface="Arial" pitchFamily="34" charset="0"/>
              </a:rPr>
              <a:t>For assistance, contact Greg </a:t>
            </a:r>
            <a:r>
              <a:rPr lang="fr-FR" dirty="0">
                <a:latin typeface="Arial" pitchFamily="34" charset="0"/>
                <a:cs typeface="Arial" pitchFamily="34" charset="0"/>
              </a:rPr>
              <a:t>Bell, </a:t>
            </a:r>
            <a:r>
              <a:rPr lang="fr-FR" dirty="0">
                <a:latin typeface="Arial" pitchFamily="34" charset="0"/>
                <a:cs typeface="Arial" pitchFamily="34" charset="0"/>
                <a:hlinkClick r:id="rId3"/>
              </a:rPr>
              <a:t>belbo@</a:t>
            </a:r>
            <a:r>
              <a:rPr lang="fr-FR" dirty="0" smtClean="0">
                <a:latin typeface="Arial" pitchFamily="34" charset="0"/>
                <a:cs typeface="Arial" pitchFamily="34" charset="0"/>
                <a:hlinkClick r:id="rId3"/>
              </a:rPr>
              <a:t>uga.edu</a:t>
            </a:r>
            <a:r>
              <a:rPr lang="fr-FR" dirty="0" smtClean="0">
                <a:latin typeface="Arial" pitchFamily="34" charset="0"/>
                <a:cs typeface="Arial" pitchFamily="34" charset="0"/>
              </a:rPr>
              <a:t>, 706</a:t>
            </a:r>
            <a:r>
              <a:rPr lang="fr-FR" dirty="0">
                <a:latin typeface="Arial" pitchFamily="34" charset="0"/>
                <a:cs typeface="Arial" pitchFamily="34" charset="0"/>
              </a:rPr>
              <a:t>-542-</a:t>
            </a:r>
            <a:r>
              <a:rPr lang="fr-FR" dirty="0" smtClean="0">
                <a:latin typeface="Arial" pitchFamily="34" charset="0"/>
                <a:cs typeface="Arial" pitchFamily="34" charset="0"/>
              </a:rPr>
              <a:t>0105</a:t>
            </a:r>
            <a:endParaRPr lang="fr-FR"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59</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19515654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PR_Web_Bull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555" y="3323459"/>
            <a:ext cx="6400800" cy="3560404"/>
          </a:xfrm>
          <a:prstGeom prst="rect">
            <a:avLst/>
          </a:prstGeom>
        </p:spPr>
      </p:pic>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a:p>
        </p:txBody>
      </p:sp>
      <p:sp>
        <p:nvSpPr>
          <p:cNvPr id="5" name="Footer Placeholder 4"/>
          <p:cNvSpPr>
            <a:spLocks noGrp="1"/>
          </p:cNvSpPr>
          <p:nvPr>
            <p:ph type="ftr" sz="quarter" idx="11"/>
          </p:nvPr>
        </p:nvSpPr>
        <p:spPr/>
        <p:txBody>
          <a:bodyPr/>
          <a:lstStyle/>
          <a:p>
            <a:pPr algn="r"/>
            <a:r>
              <a:rPr lang="en-US" smtClean="0"/>
              <a:t>Researcher Orientation &amp; Ongoing Training Series </a:t>
            </a:r>
            <a:endParaRPr lang="en-US" dirty="0"/>
          </a:p>
        </p:txBody>
      </p:sp>
      <p:pic>
        <p:nvPicPr>
          <p:cNvPr id="3" name="Picture 2" descr="OVPR_Web_Research1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333" y="438856"/>
            <a:ext cx="6400800" cy="30257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Chemical Storage, Tracking, &amp; Waste Disposal</a:t>
            </a:r>
            <a:endParaRPr lang="en-US" dirty="0"/>
          </a:p>
        </p:txBody>
      </p:sp>
      <p:sp>
        <p:nvSpPr>
          <p:cNvPr id="3" name="Content Placeholder 2"/>
          <p:cNvSpPr>
            <a:spLocks noGrp="1"/>
          </p:cNvSpPr>
          <p:nvPr>
            <p:ph idx="1"/>
          </p:nvPr>
        </p:nvSpPr>
        <p:spPr>
          <a:xfrm>
            <a:off x="457200" y="1600198"/>
            <a:ext cx="8229600" cy="5257802"/>
          </a:xfrm>
        </p:spPr>
        <p:txBody>
          <a:bodyPr>
            <a:normAutofit/>
          </a:bodyPr>
          <a:lstStyle/>
          <a:p>
            <a:r>
              <a:rPr lang="en-US" dirty="0" smtClean="0">
                <a:latin typeface="Arial" pitchFamily="34" charset="0"/>
                <a:cs typeface="Arial" pitchFamily="34" charset="0"/>
              </a:rPr>
              <a:t>Services provided by the Chemical and Laboratory Safety Program</a:t>
            </a:r>
          </a:p>
          <a:p>
            <a:pPr lvl="1"/>
            <a:r>
              <a:rPr lang="en-US" dirty="0">
                <a:latin typeface="Arial" pitchFamily="34" charset="0"/>
                <a:cs typeface="Arial" pitchFamily="34" charset="0"/>
              </a:rPr>
              <a:t>Lab Safety and Right to Know training </a:t>
            </a:r>
          </a:p>
          <a:p>
            <a:pPr lvl="1"/>
            <a:r>
              <a:rPr lang="en-US" dirty="0">
                <a:latin typeface="Arial" pitchFamily="34" charset="0"/>
                <a:cs typeface="Arial" pitchFamily="34" charset="0"/>
              </a:rPr>
              <a:t>Proper chemical labeling</a:t>
            </a:r>
          </a:p>
          <a:p>
            <a:pPr lvl="1"/>
            <a:r>
              <a:rPr lang="en-US" dirty="0">
                <a:latin typeface="Arial" pitchFamily="34" charset="0"/>
                <a:cs typeface="Arial" pitchFamily="34" charset="0"/>
              </a:rPr>
              <a:t>Lab openings, </a:t>
            </a:r>
            <a:r>
              <a:rPr lang="en-US" dirty="0" smtClean="0">
                <a:latin typeface="Arial" pitchFamily="34" charset="0"/>
                <a:cs typeface="Arial" pitchFamily="34" charset="0"/>
              </a:rPr>
              <a:t>closings, </a:t>
            </a:r>
            <a:r>
              <a:rPr lang="en-US" dirty="0">
                <a:latin typeface="Arial" pitchFamily="34" charset="0"/>
                <a:cs typeface="Arial" pitchFamily="34" charset="0"/>
              </a:rPr>
              <a:t>and transfers</a:t>
            </a:r>
          </a:p>
          <a:p>
            <a:pPr lvl="1"/>
            <a:r>
              <a:rPr lang="en-US" dirty="0">
                <a:latin typeface="Arial" pitchFamily="34" charset="0"/>
                <a:cs typeface="Arial" pitchFamily="34" charset="0"/>
              </a:rPr>
              <a:t>Chemical inventory and MSDS</a:t>
            </a:r>
          </a:p>
          <a:p>
            <a:pPr lvl="1"/>
            <a:r>
              <a:rPr lang="en-US" dirty="0">
                <a:latin typeface="Arial" pitchFamily="34" charset="0"/>
                <a:cs typeface="Arial" pitchFamily="34" charset="0"/>
              </a:rPr>
              <a:t>Personal protective equipment (PPE)</a:t>
            </a:r>
          </a:p>
          <a:p>
            <a:pPr lvl="1"/>
            <a:r>
              <a:rPr lang="en-US" dirty="0">
                <a:latin typeface="Arial" pitchFamily="34" charset="0"/>
                <a:cs typeface="Arial" pitchFamily="34" charset="0"/>
              </a:rPr>
              <a:t>Chemical spill and emergency information</a:t>
            </a:r>
          </a:p>
          <a:p>
            <a:pPr lvl="1"/>
            <a:r>
              <a:rPr lang="en-US" dirty="0">
                <a:latin typeface="Arial" pitchFamily="34" charset="0"/>
                <a:cs typeface="Arial" pitchFamily="34" charset="0"/>
              </a:rPr>
              <a:t>Lab safety </a:t>
            </a:r>
            <a:r>
              <a:rPr lang="en-US" dirty="0" smtClean="0">
                <a:latin typeface="Arial" pitchFamily="34" charset="0"/>
                <a:cs typeface="Arial" pitchFamily="34" charset="0"/>
              </a:rPr>
              <a:t>inspections</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60</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73185281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Office of the Vice President for Research</a:t>
            </a:r>
          </a:p>
          <a:p>
            <a:pPr marL="165100" indent="0">
              <a:buNone/>
            </a:pPr>
            <a:r>
              <a:rPr lang="en-US" dirty="0">
                <a:hlinkClick r:id="rId2"/>
              </a:rPr>
              <a:t>http://www.ovpr.uga.edu</a:t>
            </a:r>
            <a:r>
              <a:rPr lang="en-US" dirty="0" smtClean="0">
                <a:hlinkClick r:id="rId2"/>
              </a:rPr>
              <a:t>/</a:t>
            </a:r>
            <a:endParaRPr lang="en-US" dirty="0" smtClean="0"/>
          </a:p>
          <a:p>
            <a:r>
              <a:rPr lang="en-US" dirty="0" smtClean="0"/>
              <a:t>Research 101</a:t>
            </a:r>
          </a:p>
          <a:p>
            <a:pPr marL="165100" indent="0">
              <a:buNone/>
            </a:pPr>
            <a:r>
              <a:rPr lang="en-US" dirty="0">
                <a:hlinkClick r:id="rId3"/>
              </a:rPr>
              <a:t>http://www.ovpr.uga.edu/resources/research-</a:t>
            </a:r>
            <a:r>
              <a:rPr lang="en-US" dirty="0" smtClean="0">
                <a:hlinkClick r:id="rId3"/>
              </a:rPr>
              <a:t>101</a:t>
            </a:r>
            <a:endParaRPr lang="en-US" dirty="0" smtClean="0"/>
          </a:p>
          <a:p>
            <a:r>
              <a:rPr lang="en-US" dirty="0" smtClean="0"/>
              <a:t>Faculty Research Expertise Database (FRED)</a:t>
            </a:r>
          </a:p>
          <a:p>
            <a:pPr marL="165100" indent="0">
              <a:buNone/>
            </a:pPr>
            <a:r>
              <a:rPr lang="en-US" dirty="0">
                <a:hlinkClick r:id="rId4"/>
              </a:rPr>
              <a:t>http://fred.ovpr.uga.edu</a:t>
            </a:r>
            <a:r>
              <a:rPr lang="en-US" dirty="0" smtClean="0">
                <a:hlinkClick r:id="rId4"/>
              </a:rPr>
              <a:t>/</a:t>
            </a:r>
            <a:endParaRPr lang="en-US" dirty="0"/>
          </a:p>
          <a:p>
            <a:r>
              <a:rPr lang="en-US" dirty="0" smtClean="0"/>
              <a:t>Postdoc Portal</a:t>
            </a:r>
          </a:p>
          <a:p>
            <a:pPr marL="165100" indent="0">
              <a:buNone/>
            </a:pPr>
            <a:r>
              <a:rPr lang="en-US" dirty="0">
                <a:hlinkClick r:id="rId5"/>
              </a:rPr>
              <a:t>http://postdocs.uga.edu</a:t>
            </a:r>
            <a:r>
              <a:rPr lang="en-US" dirty="0" smtClean="0">
                <a:hlinkClick r:id="rId5"/>
              </a:rPr>
              <a:t>/</a:t>
            </a:r>
            <a:endParaRPr lang="en-US" dirty="0" smtClean="0"/>
          </a:p>
          <a:p>
            <a:r>
              <a:rPr lang="en-US" dirty="0" smtClean="0"/>
              <a:t>Graduate Students and Postdocs in Science</a:t>
            </a:r>
          </a:p>
          <a:p>
            <a:pPr marL="165100" indent="0">
              <a:buNone/>
            </a:pPr>
            <a:r>
              <a:rPr lang="en-US" dirty="0">
                <a:hlinkClick r:id="rId6"/>
              </a:rPr>
              <a:t>http://www.gsps.uga.edu</a:t>
            </a:r>
            <a:r>
              <a:rPr lang="en-US" dirty="0" smtClean="0">
                <a:hlinkClick r:id="rId6"/>
              </a:rPr>
              <a:t>/</a:t>
            </a:r>
            <a:endParaRPr lang="en-US" dirty="0"/>
          </a:p>
          <a:p>
            <a:r>
              <a:rPr lang="en-US" dirty="0" smtClean="0"/>
              <a:t>Graduate School</a:t>
            </a:r>
          </a:p>
          <a:p>
            <a:pPr marL="165100" indent="0">
              <a:buNone/>
            </a:pPr>
            <a:r>
              <a:rPr lang="en-US" dirty="0">
                <a:hlinkClick r:id="rId7"/>
              </a:rPr>
              <a:t>http://www.grad.uga.edu</a:t>
            </a:r>
            <a:r>
              <a:rPr lang="en-US" dirty="0" smtClean="0">
                <a:hlinkClick r:id="rId7"/>
              </a:rPr>
              <a:t>/</a:t>
            </a:r>
            <a:endParaRPr lang="en-US" dirty="0" smtClean="0"/>
          </a:p>
          <a:p>
            <a:endParaRPr lang="en-US" dirty="0" smtClean="0"/>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pPr/>
              <a:t>61</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624716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The “research office” (OVPR)</a:t>
            </a:r>
          </a:p>
          <a:p>
            <a:r>
              <a:rPr lang="en-US" dirty="0" smtClean="0"/>
              <a:t>Administrative Policies</a:t>
            </a:r>
          </a:p>
          <a:p>
            <a:r>
              <a:rPr lang="en-US" dirty="0" smtClean="0"/>
              <a:t>UGA Human Resources</a:t>
            </a:r>
          </a:p>
          <a:p>
            <a:r>
              <a:rPr lang="en-US" dirty="0" smtClean="0"/>
              <a:t>Graduate School / Graduate Student Policies</a:t>
            </a:r>
          </a:p>
          <a:p>
            <a:r>
              <a:rPr lang="en-US" dirty="0" smtClean="0"/>
              <a:t>Postdoctoral Research Scholar Policies</a:t>
            </a:r>
          </a:p>
          <a:p>
            <a:r>
              <a:rPr lang="en-US" dirty="0" smtClean="0"/>
              <a:t>International Student, Scholar and Immigration Services</a:t>
            </a:r>
          </a:p>
          <a:p>
            <a:r>
              <a:rPr lang="en-US" dirty="0" smtClean="0"/>
              <a:t>UGA Libraries</a:t>
            </a:r>
          </a:p>
          <a:p>
            <a:r>
              <a:rPr lang="en-US" dirty="0" smtClean="0"/>
              <a:t>Core Research Facilities</a:t>
            </a:r>
          </a:p>
          <a:p>
            <a:r>
              <a:rPr lang="en-US" dirty="0" smtClean="0"/>
              <a:t>Research Purchasing</a:t>
            </a:r>
          </a:p>
          <a:p>
            <a:r>
              <a:rPr lang="en-US" dirty="0" smtClean="0"/>
              <a:t>Office of Research Support Services</a:t>
            </a:r>
          </a:p>
          <a:p>
            <a:r>
              <a:rPr lang="en-US" dirty="0" smtClean="0"/>
              <a:t>Ordering Chemicals</a:t>
            </a:r>
          </a:p>
          <a:p>
            <a:r>
              <a:rPr lang="en-US" dirty="0" smtClean="0"/>
              <a:t>Chemical Storage, Tracking, and Waste Disposal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7</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40723819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Policies</a:t>
            </a:r>
            <a:endParaRPr lang="en-US" dirty="0"/>
          </a:p>
        </p:txBody>
      </p:sp>
      <p:sp>
        <p:nvSpPr>
          <p:cNvPr id="3" name="Content Placeholder 2"/>
          <p:cNvSpPr>
            <a:spLocks noGrp="1"/>
          </p:cNvSpPr>
          <p:nvPr>
            <p:ph idx="1"/>
          </p:nvPr>
        </p:nvSpPr>
        <p:spPr/>
        <p:txBody>
          <a:bodyPr/>
          <a:lstStyle/>
          <a:p>
            <a:r>
              <a:rPr lang="en-US" dirty="0" smtClean="0"/>
              <a:t>Questions about general policy &amp; procedures</a:t>
            </a:r>
          </a:p>
          <a:p>
            <a:pPr lvl="1"/>
            <a:r>
              <a:rPr lang="en-US" dirty="0" smtClean="0"/>
              <a:t>Graduate Students – Graduate </a:t>
            </a:r>
            <a:r>
              <a:rPr lang="en-US" dirty="0"/>
              <a:t>School (</a:t>
            </a:r>
            <a:r>
              <a:rPr lang="en-US" dirty="0">
                <a:hlinkClick r:id="rId2"/>
              </a:rPr>
              <a:t>www.grad.uga.edu/contacts_specific.html</a:t>
            </a:r>
            <a:r>
              <a:rPr lang="en-US" dirty="0" smtClean="0"/>
              <a:t>)</a:t>
            </a:r>
          </a:p>
          <a:p>
            <a:pPr lvl="1"/>
            <a:r>
              <a:rPr lang="en-US" dirty="0" smtClean="0"/>
              <a:t>Postdoctoral Research Scholars – OPA (</a:t>
            </a:r>
            <a:r>
              <a:rPr lang="en-US" dirty="0" smtClean="0">
                <a:hlinkClick r:id="rId3"/>
              </a:rPr>
              <a:t>opa@uga.edu</a:t>
            </a:r>
            <a:r>
              <a:rPr lang="en-US" dirty="0" smtClean="0"/>
              <a:t>)</a:t>
            </a:r>
          </a:p>
          <a:p>
            <a:pPr lvl="1"/>
            <a:r>
              <a:rPr lang="en-US" dirty="0" smtClean="0"/>
              <a:t>Faculty – start in department/school, Office of Faculty Affairs (</a:t>
            </a:r>
            <a:r>
              <a:rPr lang="en-US" dirty="0" smtClean="0">
                <a:hlinkClick r:id="rId4"/>
              </a:rPr>
              <a:t>mgorman@uga.edu</a:t>
            </a:r>
            <a:r>
              <a:rPr lang="en-US" dirty="0" smtClean="0"/>
              <a:t>)</a:t>
            </a:r>
          </a:p>
          <a:p>
            <a:r>
              <a:rPr lang="en-US" dirty="0" smtClean="0"/>
              <a:t>Questions about pay, benefits, taxes, investments</a:t>
            </a:r>
          </a:p>
          <a:p>
            <a:pPr lvl="1"/>
            <a:r>
              <a:rPr lang="en-US" dirty="0"/>
              <a:t>Graduate Students – Graduate School (</a:t>
            </a:r>
            <a:r>
              <a:rPr lang="en-US" dirty="0">
                <a:hlinkClick r:id="rId2"/>
              </a:rPr>
              <a:t>www.grad.uga.edu/contacts_specific.html</a:t>
            </a:r>
            <a:r>
              <a:rPr lang="en-US" dirty="0"/>
              <a:t>)</a:t>
            </a:r>
          </a:p>
          <a:p>
            <a:pPr lvl="1"/>
            <a:r>
              <a:rPr lang="en-US" dirty="0" smtClean="0"/>
              <a:t>Postdoctoral Research Scholars – start with Office of Financial &amp; Research Services (</a:t>
            </a:r>
            <a:r>
              <a:rPr lang="en-US" dirty="0" smtClean="0">
                <a:hlinkClick r:id="rId5"/>
              </a:rPr>
              <a:t>kevburt@uga.edu</a:t>
            </a:r>
            <a:r>
              <a:rPr lang="en-US" dirty="0" smtClean="0"/>
              <a:t>)</a:t>
            </a:r>
          </a:p>
          <a:p>
            <a:pPr lvl="1"/>
            <a:r>
              <a:rPr lang="en-US" dirty="0" smtClean="0"/>
              <a:t>Faculty – start in department/school</a:t>
            </a:r>
          </a:p>
          <a:p>
            <a:pPr lvl="1"/>
            <a:r>
              <a:rPr lang="en-US" dirty="0" smtClean="0"/>
              <a:t>Many policies/procedures are purview of UGA Human Resources</a:t>
            </a:r>
          </a:p>
          <a:p>
            <a:pPr lvl="1"/>
            <a:endParaRPr lang="en-US" dirty="0" smtClean="0"/>
          </a:p>
        </p:txBody>
      </p:sp>
      <p:sp>
        <p:nvSpPr>
          <p:cNvPr id="5" name="Slide Number Placeholder 4"/>
          <p:cNvSpPr>
            <a:spLocks noGrp="1"/>
          </p:cNvSpPr>
          <p:nvPr>
            <p:ph type="sldNum" sz="quarter" idx="12"/>
          </p:nvPr>
        </p:nvSpPr>
        <p:spPr/>
        <p:txBody>
          <a:bodyPr/>
          <a:lstStyle/>
          <a:p>
            <a:fld id="{0CFEC368-1D7A-4F81-ABF6-AE0E36BAF64C}" type="slidenum">
              <a:rPr lang="en-US" smtClean="0"/>
              <a:pPr/>
              <a:t>8</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844883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 Policy</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a:t>The University encourages the production of creative and scholarly works and the development of new and useful materials, devices, processes and other inventions which may have potential for commercialization. </a:t>
            </a:r>
            <a:r>
              <a:rPr lang="en-US" dirty="0" smtClean="0"/>
              <a:t>Such </a:t>
            </a:r>
            <a:r>
              <a:rPr lang="en-US" dirty="0"/>
              <a:t>work may be protected by laws that establish rights called “Intellectual Property.”</a:t>
            </a:r>
          </a:p>
          <a:p>
            <a:pPr marL="177800" indent="-177800"/>
            <a:r>
              <a:rPr lang="en-US" dirty="0"/>
              <a:t>As a condition of employment, all UGA faculty and staff sign an Intellectual Property </a:t>
            </a:r>
            <a:r>
              <a:rPr lang="en-US" dirty="0" smtClean="0"/>
              <a:t>Agreement</a:t>
            </a:r>
            <a:endParaRPr lang="en-US" dirty="0"/>
          </a:p>
          <a:p>
            <a:pPr marL="452120" lvl="1" indent="-177800"/>
            <a:r>
              <a:rPr lang="en-US" dirty="0"/>
              <a:t>Basically states that all intellectual property is owned by UGA and UGARF.</a:t>
            </a:r>
          </a:p>
          <a:p>
            <a:pPr marL="452120" lvl="1" indent="-177800"/>
            <a:r>
              <a:rPr lang="en-US" dirty="0"/>
              <a:t>All faculty and staff agree to disclose in writing to UGARF all intellectual property developed alone or with others during the course of employment. </a:t>
            </a:r>
          </a:p>
          <a:p>
            <a:pPr marL="452120" lvl="1" indent="-177800"/>
            <a:r>
              <a:rPr lang="en-US" dirty="0"/>
              <a:t>Revenue sharing potential</a:t>
            </a:r>
          </a:p>
          <a:p>
            <a:pPr lvl="1"/>
            <a:r>
              <a:rPr lang="en-US" dirty="0">
                <a:hlinkClick r:id="rId2"/>
              </a:rPr>
              <a:t>www.ovpr.uga.edu/docs/policies/tco/intellectual-</a:t>
            </a:r>
            <a:r>
              <a:rPr lang="en-US" dirty="0" smtClean="0">
                <a:hlinkClick r:id="rId2"/>
              </a:rPr>
              <a:t>property</a:t>
            </a:r>
            <a:endParaRPr lang="en-US" dirty="0" smtClean="0"/>
          </a:p>
        </p:txBody>
      </p:sp>
      <p:sp>
        <p:nvSpPr>
          <p:cNvPr id="5" name="Slide Number Placeholder 4"/>
          <p:cNvSpPr>
            <a:spLocks noGrp="1"/>
          </p:cNvSpPr>
          <p:nvPr>
            <p:ph type="sldNum" sz="quarter" idx="12"/>
          </p:nvPr>
        </p:nvSpPr>
        <p:spPr/>
        <p:txBody>
          <a:bodyPr/>
          <a:lstStyle/>
          <a:p>
            <a:fld id="{0CFEC368-1D7A-4F81-ABF6-AE0E36BAF64C}" type="slidenum">
              <a:rPr lang="en-US" smtClean="0"/>
              <a:pPr/>
              <a:t>9</a:t>
            </a:fld>
            <a:endParaRPr lang="en-US"/>
          </a:p>
        </p:txBody>
      </p:sp>
      <p:sp>
        <p:nvSpPr>
          <p:cNvPr id="4" name="Footer Placeholder 3"/>
          <p:cNvSpPr>
            <a:spLocks noGrp="1"/>
          </p:cNvSpPr>
          <p:nvPr>
            <p:ph type="ftr" sz="quarter" idx="11"/>
          </p:nvPr>
        </p:nvSpPr>
        <p:spPr/>
        <p:txBody>
          <a:bodyPr/>
          <a:lstStyle/>
          <a:p>
            <a:pPr algn="r"/>
            <a:r>
              <a:rPr lang="en-US" smtClean="0"/>
              <a:t>Researcher Orientation &amp; Ongoing Training Series </a:t>
            </a:r>
            <a:endParaRPr lang="en-US" dirty="0"/>
          </a:p>
        </p:txBody>
      </p:sp>
    </p:spTree>
    <p:extLst>
      <p:ext uri="{BB962C8B-B14F-4D97-AF65-F5344CB8AC3E}">
        <p14:creationId xmlns:p14="http://schemas.microsoft.com/office/powerpoint/2010/main" val="35679193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9990</TotalTime>
  <Words>3800</Words>
  <Application>Microsoft Macintosh PowerPoint</Application>
  <PresentationFormat>On-screen Show (4:3)</PresentationFormat>
  <Paragraphs>579</Paragraphs>
  <Slides>61</Slides>
  <Notes>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Clarity</vt:lpstr>
      <vt:lpstr>Researcher orientation &amp; ongoing training series</vt:lpstr>
      <vt:lpstr>UGA ROOTS</vt:lpstr>
      <vt:lpstr>Orientation Outline</vt:lpstr>
      <vt:lpstr>OVPR – What Do We Do?</vt:lpstr>
      <vt:lpstr>PowerPoint Presentation</vt:lpstr>
      <vt:lpstr>PowerPoint Presentation</vt:lpstr>
      <vt:lpstr>Orientation Outline</vt:lpstr>
      <vt:lpstr>Administrative Policies</vt:lpstr>
      <vt:lpstr>Intellectual Property Policy</vt:lpstr>
      <vt:lpstr>Technology Commercialization Office (TCO)</vt:lpstr>
      <vt:lpstr>Orientation Outline</vt:lpstr>
      <vt:lpstr>Human Resources / Arrival</vt:lpstr>
      <vt:lpstr>Personnel Activity Reports (ePAR)</vt:lpstr>
      <vt:lpstr>Personnel Activity Reports (ePAR)</vt:lpstr>
      <vt:lpstr>Human Resources / Insurance</vt:lpstr>
      <vt:lpstr>Human Resources / Retirement</vt:lpstr>
      <vt:lpstr>Human Resources / Contacts</vt:lpstr>
      <vt:lpstr>Orientation Outline</vt:lpstr>
      <vt:lpstr>Graduate School</vt:lpstr>
      <vt:lpstr>Graduate Assistantship Pay Rates</vt:lpstr>
      <vt:lpstr>Graduate Student Health Insurance</vt:lpstr>
      <vt:lpstr>Graduate Student Listserv</vt:lpstr>
      <vt:lpstr>Graduate Faculty</vt:lpstr>
      <vt:lpstr>Orientation Outline</vt:lpstr>
      <vt:lpstr>Postdoctoral Research Scholar Policies</vt:lpstr>
      <vt:lpstr>PowerPoint Presentation</vt:lpstr>
      <vt:lpstr>Orientation Outline</vt:lpstr>
      <vt:lpstr>International Student, Scholar &amp; Immigration Services (ISSIS)</vt:lpstr>
      <vt:lpstr>ISSIS: Visa Categories for Postdocs</vt:lpstr>
      <vt:lpstr>ISSIS: J-1 / H-1B Advisors Contact</vt:lpstr>
      <vt:lpstr>ISSIS: Orientation &amp; Support</vt:lpstr>
      <vt:lpstr>Orientation Outline</vt:lpstr>
      <vt:lpstr>UGA Libraries</vt:lpstr>
      <vt:lpstr>Science Collections &amp; Scholarly Communication Department</vt:lpstr>
      <vt:lpstr>Collections Services</vt:lpstr>
      <vt:lpstr>Publishing Services</vt:lpstr>
      <vt:lpstr>UGA’s Institutional Repository</vt:lpstr>
      <vt:lpstr>Reference Department</vt:lpstr>
      <vt:lpstr>Orientation Outline</vt:lpstr>
      <vt:lpstr>Core Research Facilities</vt:lpstr>
      <vt:lpstr>Orientation Outline</vt:lpstr>
      <vt:lpstr>Research Purchasing / UGAMart</vt:lpstr>
      <vt:lpstr>UGAMart vs. Punchout Searches</vt:lpstr>
      <vt:lpstr>UGAMart Search Results</vt:lpstr>
      <vt:lpstr>UGAMart Assignment of Cart</vt:lpstr>
      <vt:lpstr>UGAMart Assignment of Cart</vt:lpstr>
      <vt:lpstr>Orientation Outline</vt:lpstr>
      <vt:lpstr>Office of Research Support Services</vt:lpstr>
      <vt:lpstr>ORSS / Central Research Stores</vt:lpstr>
      <vt:lpstr>ORSS / Campus Scientific Stores</vt:lpstr>
      <vt:lpstr>ORSS / Instrument Shop</vt:lpstr>
      <vt:lpstr>ORSS / Glassblowing Shop</vt:lpstr>
      <vt:lpstr>Orientation Outline</vt:lpstr>
      <vt:lpstr>Ordering Chemicals: What is a Chemical?</vt:lpstr>
      <vt:lpstr>Ordering Chemicals: What is a Chemical?</vt:lpstr>
      <vt:lpstr>Ordering Chemicals: What is a Chemical?</vt:lpstr>
      <vt:lpstr>Ordering Chemicals</vt:lpstr>
      <vt:lpstr>Orientation Outline</vt:lpstr>
      <vt:lpstr>Chemical Storage, Tracking, &amp; Waste Disposal</vt:lpstr>
      <vt:lpstr>Chemical Storage, Tracking, &amp; Waste Disposal</vt:lpstr>
      <vt:lpstr>Web Resources</vt:lpstr>
    </vt:vector>
  </TitlesOfParts>
  <Company>University of Georgia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Researcher orientation &amp; ongoing training series</dc:title>
  <dc:creator>Robert Scott</dc:creator>
  <cp:lastModifiedBy>Robert Scott</cp:lastModifiedBy>
  <cp:revision>129</cp:revision>
  <cp:lastPrinted>2012-10-19T14:14:17Z</cp:lastPrinted>
  <dcterms:created xsi:type="dcterms:W3CDTF">2012-04-21T13:46:47Z</dcterms:created>
  <dcterms:modified xsi:type="dcterms:W3CDTF">2013-10-24T13:54:12Z</dcterms:modified>
</cp:coreProperties>
</file>